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81" r:id="rId2"/>
    <p:sldId id="256" r:id="rId3"/>
    <p:sldId id="280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1" r:id="rId18"/>
    <p:sldId id="270" r:id="rId19"/>
    <p:sldId id="272" r:id="rId20"/>
    <p:sldId id="273" r:id="rId21"/>
    <p:sldId id="274" r:id="rId22"/>
    <p:sldId id="275" r:id="rId23"/>
    <p:sldId id="276" r:id="rId2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1C1"/>
    <a:srgbClr val="FFB3B3"/>
    <a:srgbClr val="F4B1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51" d="100"/>
          <a:sy n="51" d="100"/>
        </p:scale>
        <p:origin x="1344" y="43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สไลด์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h-TH"/>
              <a:t>คลิกเพื่อแก้ไขสไตล์ชื่อเรื่องรองต้นแบบ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898848-2668-45E2-AC65-8EFD7AFC74EB}" type="datetimeFigureOut">
              <a:rPr lang="en-US" smtClean="0"/>
              <a:t>7/29/2025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5347C-22EA-415D-8368-F642931653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05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/>
      </p:transition>
    </mc:Choice>
    <mc:Fallback xmlns="">
      <p:transition spd="slow">
        <p:split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ชื่อเรื่องและข้อความ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898848-2668-45E2-AC65-8EFD7AFC74EB}" type="datetimeFigureOut">
              <a:rPr lang="en-US" smtClean="0"/>
              <a:t>7/29/2025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5347C-22EA-415D-8368-F642931653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677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/>
      </p:transition>
    </mc:Choice>
    <mc:Fallback xmlns="">
      <p:transition spd="slow">
        <p:split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ข้อความและชื่อเรื่อง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898848-2668-45E2-AC65-8EFD7AFC74EB}" type="datetimeFigureOut">
              <a:rPr lang="en-US" smtClean="0"/>
              <a:t>7/29/2025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5347C-22EA-415D-8368-F642931653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926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/>
      </p:transition>
    </mc:Choice>
    <mc:Fallback xmlns="">
      <p:transition spd="slow">
        <p:split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ชื่อเรื่องและเนื้อห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898848-2668-45E2-AC65-8EFD7AFC74EB}" type="datetimeFigureOut">
              <a:rPr lang="en-US" smtClean="0"/>
              <a:t>7/29/2025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5347C-22EA-415D-8368-F642931653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459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/>
      </p:transition>
    </mc:Choice>
    <mc:Fallback xmlns="">
      <p:transition spd="slow">
        <p:split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898848-2668-45E2-AC65-8EFD7AFC74EB}" type="datetimeFigureOut">
              <a:rPr lang="en-US" smtClean="0"/>
              <a:t>7/29/2025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5347C-22EA-415D-8368-F642931653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869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/>
      </p:transition>
    </mc:Choice>
    <mc:Fallback xmlns="">
      <p:transition spd="slow">
        <p:split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เนื้อหา 2 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898848-2668-45E2-AC65-8EFD7AFC74EB}" type="datetimeFigureOut">
              <a:rPr lang="en-US" smtClean="0"/>
              <a:t>7/29/2025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5347C-22EA-415D-8368-F642931653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2736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/>
      </p:transition>
    </mc:Choice>
    <mc:Fallback xmlns="">
      <p:transition spd="slow">
        <p:split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การเปรียบเทีย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898848-2668-45E2-AC65-8EFD7AFC74EB}" type="datetimeFigureOut">
              <a:rPr lang="en-US" smtClean="0"/>
              <a:t>7/29/2025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5347C-22EA-415D-8368-F642931653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275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/>
      </p:transition>
    </mc:Choice>
    <mc:Fallback xmlns="">
      <p:transition spd="slow">
        <p:split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เฉพาะ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898848-2668-45E2-AC65-8EFD7AFC74EB}" type="datetimeFigureOut">
              <a:rPr lang="en-US" smtClean="0"/>
              <a:t>7/29/2025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5347C-22EA-415D-8368-F642931653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527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/>
      </p:transition>
    </mc:Choice>
    <mc:Fallback xmlns="">
      <p:transition spd="slow">
        <p:split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ว่างเปล่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898848-2668-45E2-AC65-8EFD7AFC74EB}" type="datetimeFigureOut">
              <a:rPr lang="en-US" smtClean="0"/>
              <a:t>7/29/2025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5347C-22EA-415D-8368-F642931653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052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/>
      </p:transition>
    </mc:Choice>
    <mc:Fallback xmlns="">
      <p:transition spd="slow">
        <p:split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เนื้อหา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898848-2668-45E2-AC65-8EFD7AFC74EB}" type="datetimeFigureOut">
              <a:rPr lang="en-US" smtClean="0"/>
              <a:t>7/29/2025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5347C-22EA-415D-8368-F642931653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867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/>
      </p:transition>
    </mc:Choice>
    <mc:Fallback xmlns="">
      <p:transition spd="slow">
        <p:split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รูปภาพ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th-TH"/>
              <a:t>คลิกไอคอนเพื่อเพิ่มรูปภาพ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898848-2668-45E2-AC65-8EFD7AFC74EB}" type="datetimeFigureOut">
              <a:rPr lang="en-US" smtClean="0"/>
              <a:t>7/29/2025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5347C-22EA-415D-8368-F642931653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2562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/>
      </p:transition>
    </mc:Choice>
    <mc:Fallback xmlns="">
      <p:transition spd="slow">
        <p:split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l="-3000" t="-3000" r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898848-2668-45E2-AC65-8EFD7AFC74EB}" type="datetimeFigureOut">
              <a:rPr lang="en-US" smtClean="0"/>
              <a:t>7/29/2025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25347C-22EA-415D-8368-F642931653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1133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mc:AlternateContent xmlns:mc="http://schemas.openxmlformats.org/markup-compatibility/2006" xmlns:p14="http://schemas.microsoft.com/office/powerpoint/2010/main">
    <mc:Choice Requires="p14">
      <p:transition spd="slow" p14:dur="1500">
        <p:split/>
      </p:transition>
    </mc:Choice>
    <mc:Fallback xmlns="">
      <p:transition spd="slow">
        <p:split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7.png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r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9086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/>
      </p:transition>
    </mc:Choice>
    <mc:Fallback xmlns="">
      <p:transition spd="slow">
        <p:split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D1A5C24B-D05A-440E-8E3C-2DAC06F777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4388" y="25196"/>
            <a:ext cx="831370" cy="805816"/>
          </a:xfrm>
          <a:prstGeom prst="rect">
            <a:avLst/>
          </a:prstGeom>
        </p:spPr>
      </p:pic>
      <p:grpSp>
        <p:nvGrpSpPr>
          <p:cNvPr id="12" name="กลุ่ม 11">
            <a:extLst>
              <a:ext uri="{FF2B5EF4-FFF2-40B4-BE49-F238E27FC236}">
                <a16:creationId xmlns:a16="http://schemas.microsoft.com/office/drawing/2014/main" id="{C3DF7102-B4F2-439B-AB75-B0813C6F88C2}"/>
              </a:ext>
            </a:extLst>
          </p:cNvPr>
          <p:cNvGrpSpPr/>
          <p:nvPr/>
        </p:nvGrpSpPr>
        <p:grpSpPr>
          <a:xfrm>
            <a:off x="373727" y="428104"/>
            <a:ext cx="8296112" cy="6222335"/>
            <a:chOff x="373727" y="428104"/>
            <a:chExt cx="8296112" cy="6222335"/>
          </a:xfrm>
        </p:grpSpPr>
        <p:grpSp>
          <p:nvGrpSpPr>
            <p:cNvPr id="9" name="กลุ่ม 8">
              <a:extLst>
                <a:ext uri="{FF2B5EF4-FFF2-40B4-BE49-F238E27FC236}">
                  <a16:creationId xmlns:a16="http://schemas.microsoft.com/office/drawing/2014/main" id="{B0D9CB5A-7C7A-4A5E-A982-6E8A5E61405E}"/>
                </a:ext>
              </a:extLst>
            </p:cNvPr>
            <p:cNvGrpSpPr/>
            <p:nvPr/>
          </p:nvGrpSpPr>
          <p:grpSpPr>
            <a:xfrm>
              <a:off x="373727" y="428104"/>
              <a:ext cx="6324449" cy="5120640"/>
              <a:chOff x="724743" y="498764"/>
              <a:chExt cx="6324449" cy="5120640"/>
            </a:xfrm>
          </p:grpSpPr>
          <p:pic>
            <p:nvPicPr>
              <p:cNvPr id="8" name="รูปภาพ 7">
                <a:extLst>
                  <a:ext uri="{FF2B5EF4-FFF2-40B4-BE49-F238E27FC236}">
                    <a16:creationId xmlns:a16="http://schemas.microsoft.com/office/drawing/2014/main" id="{BA712709-6BEA-45F3-94FE-3F0D09136A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4743" y="498764"/>
                <a:ext cx="6324449" cy="5120640"/>
              </a:xfrm>
              <a:prstGeom prst="rect">
                <a:avLst/>
              </a:prstGeom>
            </p:spPr>
          </p:pic>
          <p:sp>
            <p:nvSpPr>
              <p:cNvPr id="5" name="กล่องข้อความ 4">
                <a:extLst>
                  <a:ext uri="{FF2B5EF4-FFF2-40B4-BE49-F238E27FC236}">
                    <a16:creationId xmlns:a16="http://schemas.microsoft.com/office/drawing/2014/main" id="{FE569115-1216-48FB-A134-E646EC76C545}"/>
                  </a:ext>
                </a:extLst>
              </p:cNvPr>
              <p:cNvSpPr txBox="1"/>
              <p:nvPr/>
            </p:nvSpPr>
            <p:spPr>
              <a:xfrm>
                <a:off x="1417320" y="1140064"/>
                <a:ext cx="5058295" cy="37856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th-TH" sz="2400" b="1" dirty="0">
                    <a:solidFill>
                      <a:schemeClr val="accent4">
                        <a:lumMod val="60000"/>
                        <a:lumOff val="40000"/>
                      </a:schemeClr>
                    </a:solidFill>
                    <a:latin typeface="Cordia New" panose="020B0304020202020204" pitchFamily="34" charset="-34"/>
                    <a:cs typeface="Cordia New" panose="020B0304020202020204" pitchFamily="34" charset="-34"/>
                  </a:rPr>
                  <a:t>   การใส่โค้ดโปรแกรม</a:t>
                </a:r>
              </a:p>
              <a:p>
                <a:r>
                  <a:rPr lang="th-TH" sz="2400" dirty="0">
                    <a:solidFill>
                      <a:schemeClr val="bg1"/>
                    </a:solidFill>
                    <a:latin typeface="Cordia New" panose="020B0304020202020204" pitchFamily="34" charset="-34"/>
                    <a:cs typeface="Cordia New" panose="020B0304020202020204" pitchFamily="34" charset="-34"/>
                  </a:rPr>
                  <a:t>    เราจะใช้ปุ่มคอนโทรลดังนี้</a:t>
                </a:r>
              </a:p>
              <a:p>
                <a:r>
                  <a:rPr lang="th-TH" sz="2400" b="1" dirty="0">
                    <a:solidFill>
                      <a:schemeClr val="accent4">
                        <a:lumMod val="40000"/>
                        <a:lumOff val="60000"/>
                      </a:schemeClr>
                    </a:solidFill>
                    <a:latin typeface="Cordia New" panose="020B0304020202020204" pitchFamily="34" charset="-34"/>
                    <a:cs typeface="Cordia New" panose="020B0304020202020204" pitchFamily="34" charset="-34"/>
                  </a:rPr>
                  <a:t>    </a:t>
                </a:r>
                <a:r>
                  <a:rPr lang="en-US" sz="2400" b="1" dirty="0">
                    <a:solidFill>
                      <a:schemeClr val="accent4">
                        <a:lumMod val="40000"/>
                        <a:lumOff val="60000"/>
                      </a:schemeClr>
                    </a:solidFill>
                    <a:latin typeface="Cordia New" panose="020B0304020202020204" pitchFamily="34" charset="-34"/>
                    <a:cs typeface="Cordia New" panose="020B0304020202020204" pitchFamily="34" charset="-34"/>
                  </a:rPr>
                  <a:t>Label4 </a:t>
                </a:r>
                <a:r>
                  <a:rPr lang="th-TH" sz="2400" dirty="0">
                    <a:solidFill>
                      <a:schemeClr val="bg1"/>
                    </a:solidFill>
                    <a:latin typeface="Cordia New" panose="020B0304020202020204" pitchFamily="34" charset="-34"/>
                    <a:cs typeface="Cordia New" panose="020B0304020202020204" pitchFamily="34" charset="-34"/>
                  </a:rPr>
                  <a:t>เปลี่ยน </a:t>
                </a:r>
                <a:r>
                  <a:rPr lang="en-US" sz="2400" dirty="0">
                    <a:solidFill>
                      <a:schemeClr val="bg1"/>
                    </a:solidFill>
                    <a:latin typeface="Cordia New" panose="020B0304020202020204" pitchFamily="34" charset="-34"/>
                    <a:cs typeface="Cordia New" panose="020B0304020202020204" pitchFamily="34" charset="-34"/>
                  </a:rPr>
                  <a:t>Properties Text </a:t>
                </a:r>
                <a:r>
                  <a:rPr lang="th-TH" sz="2400" dirty="0">
                    <a:solidFill>
                      <a:schemeClr val="bg1"/>
                    </a:solidFill>
                    <a:latin typeface="Cordia New" panose="020B0304020202020204" pitchFamily="34" charset="-34"/>
                    <a:cs typeface="Cordia New" panose="020B0304020202020204" pitchFamily="34" charset="-34"/>
                  </a:rPr>
                  <a:t>เป็นคำว่า โปรแกรมพื้นที่สี่เหลี่ยมผืนผ้า</a:t>
                </a:r>
              </a:p>
              <a:p>
                <a:r>
                  <a:rPr lang="th-TH" sz="2400" b="1" dirty="0">
                    <a:solidFill>
                      <a:schemeClr val="accent4">
                        <a:lumMod val="40000"/>
                        <a:lumOff val="60000"/>
                      </a:schemeClr>
                    </a:solidFill>
                    <a:latin typeface="Cordia New" panose="020B0304020202020204" pitchFamily="34" charset="-34"/>
                    <a:cs typeface="Cordia New" panose="020B0304020202020204" pitchFamily="34" charset="-34"/>
                  </a:rPr>
                  <a:t>    </a:t>
                </a:r>
                <a:r>
                  <a:rPr lang="en-US" sz="2400" b="1" dirty="0">
                    <a:solidFill>
                      <a:schemeClr val="accent4">
                        <a:lumMod val="40000"/>
                        <a:lumOff val="60000"/>
                      </a:schemeClr>
                    </a:solidFill>
                    <a:latin typeface="Cordia New" panose="020B0304020202020204" pitchFamily="34" charset="-34"/>
                    <a:cs typeface="Cordia New" panose="020B0304020202020204" pitchFamily="34" charset="-34"/>
                  </a:rPr>
                  <a:t>Label1</a:t>
                </a:r>
                <a:r>
                  <a:rPr lang="en-US" sz="2400" dirty="0">
                    <a:solidFill>
                      <a:schemeClr val="bg1"/>
                    </a:solidFill>
                    <a:latin typeface="Cordia New" panose="020B0304020202020204" pitchFamily="34" charset="-34"/>
                    <a:cs typeface="Cordia New" panose="020B0304020202020204" pitchFamily="34" charset="-34"/>
                  </a:rPr>
                  <a:t> </a:t>
                </a:r>
                <a:r>
                  <a:rPr lang="th-TH" sz="2400" dirty="0">
                    <a:solidFill>
                      <a:schemeClr val="bg1"/>
                    </a:solidFill>
                    <a:latin typeface="Cordia New" panose="020B0304020202020204" pitchFamily="34" charset="-34"/>
                    <a:cs typeface="Cordia New" panose="020B0304020202020204" pitchFamily="34" charset="-34"/>
                  </a:rPr>
                  <a:t>เปลี่ยน </a:t>
                </a:r>
                <a:r>
                  <a:rPr lang="en-US" sz="2400" dirty="0">
                    <a:solidFill>
                      <a:schemeClr val="bg1"/>
                    </a:solidFill>
                    <a:latin typeface="Cordia New" panose="020B0304020202020204" pitchFamily="34" charset="-34"/>
                    <a:cs typeface="Cordia New" panose="020B0304020202020204" pitchFamily="34" charset="-34"/>
                  </a:rPr>
                  <a:t>Properties Text </a:t>
                </a:r>
                <a:r>
                  <a:rPr lang="th-TH" sz="2400" dirty="0">
                    <a:solidFill>
                      <a:schemeClr val="bg1"/>
                    </a:solidFill>
                    <a:latin typeface="Cordia New" panose="020B0304020202020204" pitchFamily="34" charset="-34"/>
                    <a:cs typeface="Cordia New" panose="020B0304020202020204" pitchFamily="34" charset="-34"/>
                  </a:rPr>
                  <a:t>เป็นป้อนความกว้าง</a:t>
                </a:r>
              </a:p>
              <a:p>
                <a:r>
                  <a:rPr lang="th-TH" sz="2400" b="1" dirty="0">
                    <a:solidFill>
                      <a:schemeClr val="accent4">
                        <a:lumMod val="40000"/>
                        <a:lumOff val="60000"/>
                      </a:schemeClr>
                    </a:solidFill>
                    <a:latin typeface="Cordia New" panose="020B0304020202020204" pitchFamily="34" charset="-34"/>
                    <a:cs typeface="Cordia New" panose="020B0304020202020204" pitchFamily="34" charset="-34"/>
                  </a:rPr>
                  <a:t>    </a:t>
                </a:r>
                <a:r>
                  <a:rPr lang="en-US" sz="2400" b="1" dirty="0">
                    <a:solidFill>
                      <a:schemeClr val="accent4">
                        <a:lumMod val="40000"/>
                        <a:lumOff val="60000"/>
                      </a:schemeClr>
                    </a:solidFill>
                    <a:latin typeface="Cordia New" panose="020B0304020202020204" pitchFamily="34" charset="-34"/>
                    <a:cs typeface="Cordia New" panose="020B0304020202020204" pitchFamily="34" charset="-34"/>
                  </a:rPr>
                  <a:t>Label2 </a:t>
                </a:r>
                <a:r>
                  <a:rPr lang="th-TH" sz="2400" dirty="0">
                    <a:solidFill>
                      <a:schemeClr val="bg1"/>
                    </a:solidFill>
                    <a:latin typeface="Cordia New" panose="020B0304020202020204" pitchFamily="34" charset="-34"/>
                    <a:cs typeface="Cordia New" panose="020B0304020202020204" pitchFamily="34" charset="-34"/>
                  </a:rPr>
                  <a:t>เปลี่ยน </a:t>
                </a:r>
                <a:r>
                  <a:rPr lang="en-US" sz="2400" dirty="0">
                    <a:solidFill>
                      <a:schemeClr val="bg1"/>
                    </a:solidFill>
                    <a:latin typeface="Cordia New" panose="020B0304020202020204" pitchFamily="34" charset="-34"/>
                    <a:cs typeface="Cordia New" panose="020B0304020202020204" pitchFamily="34" charset="-34"/>
                  </a:rPr>
                  <a:t>Properties Text </a:t>
                </a:r>
                <a:r>
                  <a:rPr lang="th-TH" sz="2400" dirty="0">
                    <a:solidFill>
                      <a:schemeClr val="bg1"/>
                    </a:solidFill>
                    <a:latin typeface="Cordia New" panose="020B0304020202020204" pitchFamily="34" charset="-34"/>
                    <a:cs typeface="Cordia New" panose="020B0304020202020204" pitchFamily="34" charset="-34"/>
                  </a:rPr>
                  <a:t>เป็นป้อนความยาว</a:t>
                </a:r>
              </a:p>
              <a:p>
                <a:r>
                  <a:rPr lang="th-TH" sz="2400" b="1" dirty="0">
                    <a:solidFill>
                      <a:schemeClr val="accent4">
                        <a:lumMod val="40000"/>
                        <a:lumOff val="60000"/>
                      </a:schemeClr>
                    </a:solidFill>
                    <a:latin typeface="Cordia New" panose="020B0304020202020204" pitchFamily="34" charset="-34"/>
                    <a:cs typeface="Cordia New" panose="020B0304020202020204" pitchFamily="34" charset="-34"/>
                  </a:rPr>
                  <a:t>    </a:t>
                </a:r>
                <a:r>
                  <a:rPr lang="en-US" sz="2400" b="1" dirty="0">
                    <a:solidFill>
                      <a:schemeClr val="accent4">
                        <a:lumMod val="40000"/>
                        <a:lumOff val="60000"/>
                      </a:schemeClr>
                    </a:solidFill>
                    <a:latin typeface="Cordia New" panose="020B0304020202020204" pitchFamily="34" charset="-34"/>
                    <a:cs typeface="Cordia New" panose="020B0304020202020204" pitchFamily="34" charset="-34"/>
                  </a:rPr>
                  <a:t>Label3</a:t>
                </a:r>
                <a:r>
                  <a:rPr lang="en-US" sz="2400" dirty="0">
                    <a:solidFill>
                      <a:schemeClr val="bg1"/>
                    </a:solidFill>
                    <a:latin typeface="Cordia New" panose="020B0304020202020204" pitchFamily="34" charset="-34"/>
                    <a:cs typeface="Cordia New" panose="020B0304020202020204" pitchFamily="34" charset="-34"/>
                  </a:rPr>
                  <a:t> </a:t>
                </a:r>
                <a:r>
                  <a:rPr lang="th-TH" sz="2400" dirty="0">
                    <a:solidFill>
                      <a:schemeClr val="bg1"/>
                    </a:solidFill>
                    <a:latin typeface="Cordia New" panose="020B0304020202020204" pitchFamily="34" charset="-34"/>
                    <a:cs typeface="Cordia New" panose="020B0304020202020204" pitchFamily="34" charset="-34"/>
                  </a:rPr>
                  <a:t>เปลี่ยน </a:t>
                </a:r>
                <a:r>
                  <a:rPr lang="en-US" sz="2400" dirty="0">
                    <a:solidFill>
                      <a:schemeClr val="bg1"/>
                    </a:solidFill>
                    <a:latin typeface="Cordia New" panose="020B0304020202020204" pitchFamily="34" charset="-34"/>
                    <a:cs typeface="Cordia New" panose="020B0304020202020204" pitchFamily="34" charset="-34"/>
                  </a:rPr>
                  <a:t>Properties Text </a:t>
                </a:r>
                <a:r>
                  <a:rPr lang="th-TH" sz="2400" dirty="0">
                    <a:solidFill>
                      <a:schemeClr val="bg1"/>
                    </a:solidFill>
                    <a:latin typeface="Cordia New" panose="020B0304020202020204" pitchFamily="34" charset="-34"/>
                    <a:cs typeface="Cordia New" panose="020B0304020202020204" pitchFamily="34" charset="-34"/>
                  </a:rPr>
                  <a:t>เป็นพื้นที่เท่ากับ</a:t>
                </a:r>
              </a:p>
              <a:p>
                <a:r>
                  <a:rPr lang="th-TH" sz="2400" b="1" dirty="0">
                    <a:solidFill>
                      <a:schemeClr val="accent4">
                        <a:lumMod val="40000"/>
                        <a:lumOff val="60000"/>
                      </a:schemeClr>
                    </a:solidFill>
                    <a:latin typeface="Cordia New" panose="020B0304020202020204" pitchFamily="34" charset="-34"/>
                    <a:cs typeface="Cordia New" panose="020B0304020202020204" pitchFamily="34" charset="-34"/>
                  </a:rPr>
                  <a:t>    </a:t>
                </a:r>
                <a:r>
                  <a:rPr lang="en-US" sz="2400" b="1" dirty="0">
                    <a:solidFill>
                      <a:schemeClr val="accent4">
                        <a:lumMod val="40000"/>
                        <a:lumOff val="60000"/>
                      </a:schemeClr>
                    </a:solidFill>
                    <a:latin typeface="Cordia New" panose="020B0304020202020204" pitchFamily="34" charset="-34"/>
                    <a:cs typeface="Cordia New" panose="020B0304020202020204" pitchFamily="34" charset="-34"/>
                  </a:rPr>
                  <a:t>Button1</a:t>
                </a:r>
                <a:r>
                  <a:rPr lang="en-US" sz="2400" dirty="0">
                    <a:solidFill>
                      <a:schemeClr val="bg1"/>
                    </a:solidFill>
                    <a:latin typeface="Cordia New" panose="020B0304020202020204" pitchFamily="34" charset="-34"/>
                    <a:cs typeface="Cordia New" panose="020B0304020202020204" pitchFamily="34" charset="-34"/>
                  </a:rPr>
                  <a:t> </a:t>
                </a:r>
                <a:r>
                  <a:rPr lang="th-TH" sz="2400" dirty="0">
                    <a:solidFill>
                      <a:schemeClr val="bg1"/>
                    </a:solidFill>
                    <a:latin typeface="Cordia New" panose="020B0304020202020204" pitchFamily="34" charset="-34"/>
                    <a:cs typeface="Cordia New" panose="020B0304020202020204" pitchFamily="34" charset="-34"/>
                  </a:rPr>
                  <a:t>เปลี่ยน </a:t>
                </a:r>
                <a:r>
                  <a:rPr lang="en-US" sz="2400" dirty="0">
                    <a:solidFill>
                      <a:schemeClr val="bg1"/>
                    </a:solidFill>
                    <a:latin typeface="Cordia New" panose="020B0304020202020204" pitchFamily="34" charset="-34"/>
                    <a:cs typeface="Cordia New" panose="020B0304020202020204" pitchFamily="34" charset="-34"/>
                  </a:rPr>
                  <a:t>Properties Text </a:t>
                </a:r>
                <a:r>
                  <a:rPr lang="th-TH" sz="2400" dirty="0">
                    <a:solidFill>
                      <a:schemeClr val="bg1"/>
                    </a:solidFill>
                    <a:latin typeface="Cordia New" panose="020B0304020202020204" pitchFamily="34" charset="-34"/>
                    <a:cs typeface="Cordia New" panose="020B0304020202020204" pitchFamily="34" charset="-34"/>
                  </a:rPr>
                  <a:t>เป็นคำนวณ</a:t>
                </a:r>
              </a:p>
              <a:p>
                <a:r>
                  <a:rPr lang="th-TH" sz="2400" b="1" dirty="0">
                    <a:solidFill>
                      <a:schemeClr val="accent4">
                        <a:lumMod val="40000"/>
                        <a:lumOff val="60000"/>
                      </a:schemeClr>
                    </a:solidFill>
                    <a:latin typeface="Cordia New" panose="020B0304020202020204" pitchFamily="34" charset="-34"/>
                    <a:cs typeface="Cordia New" panose="020B0304020202020204" pitchFamily="34" charset="-34"/>
                  </a:rPr>
                  <a:t>    </a:t>
                </a:r>
                <a:r>
                  <a:rPr lang="en-US" sz="2400" b="1" dirty="0">
                    <a:solidFill>
                      <a:schemeClr val="accent4">
                        <a:lumMod val="40000"/>
                        <a:lumOff val="60000"/>
                      </a:schemeClr>
                    </a:solidFill>
                    <a:latin typeface="Cordia New" panose="020B0304020202020204" pitchFamily="34" charset="-34"/>
                    <a:cs typeface="Cordia New" panose="020B0304020202020204" pitchFamily="34" charset="-34"/>
                  </a:rPr>
                  <a:t>Button2</a:t>
                </a:r>
                <a:r>
                  <a:rPr lang="en-US" sz="2400" dirty="0">
                    <a:solidFill>
                      <a:schemeClr val="bg1"/>
                    </a:solidFill>
                    <a:latin typeface="Cordia New" panose="020B0304020202020204" pitchFamily="34" charset="-34"/>
                    <a:cs typeface="Cordia New" panose="020B0304020202020204" pitchFamily="34" charset="-34"/>
                  </a:rPr>
                  <a:t> </a:t>
                </a:r>
                <a:r>
                  <a:rPr lang="th-TH" sz="2400" dirty="0">
                    <a:solidFill>
                      <a:schemeClr val="bg1"/>
                    </a:solidFill>
                    <a:latin typeface="Cordia New" panose="020B0304020202020204" pitchFamily="34" charset="-34"/>
                    <a:cs typeface="Cordia New" panose="020B0304020202020204" pitchFamily="34" charset="-34"/>
                  </a:rPr>
                  <a:t>เปลี่ยน </a:t>
                </a:r>
                <a:r>
                  <a:rPr lang="en-US" sz="2400" dirty="0">
                    <a:solidFill>
                      <a:schemeClr val="bg1"/>
                    </a:solidFill>
                    <a:latin typeface="Cordia New" panose="020B0304020202020204" pitchFamily="34" charset="-34"/>
                    <a:cs typeface="Cordia New" panose="020B0304020202020204" pitchFamily="34" charset="-34"/>
                  </a:rPr>
                  <a:t>Properties Text </a:t>
                </a:r>
                <a:r>
                  <a:rPr lang="th-TH" sz="2400" dirty="0">
                    <a:solidFill>
                      <a:schemeClr val="bg1"/>
                    </a:solidFill>
                    <a:latin typeface="Cordia New" panose="020B0304020202020204" pitchFamily="34" charset="-34"/>
                    <a:cs typeface="Cordia New" panose="020B0304020202020204" pitchFamily="34" charset="-34"/>
                  </a:rPr>
                  <a:t>เป็นเคลียร์ค่า</a:t>
                </a:r>
              </a:p>
              <a:p>
                <a:r>
                  <a:rPr lang="th-TH" sz="2400" b="1" dirty="0">
                    <a:solidFill>
                      <a:schemeClr val="accent4">
                        <a:lumMod val="40000"/>
                        <a:lumOff val="60000"/>
                      </a:schemeClr>
                    </a:solidFill>
                    <a:latin typeface="Cordia New" panose="020B0304020202020204" pitchFamily="34" charset="-34"/>
                    <a:cs typeface="Cordia New" panose="020B0304020202020204" pitchFamily="34" charset="-34"/>
                  </a:rPr>
                  <a:t>    </a:t>
                </a:r>
                <a:r>
                  <a:rPr lang="en-US" sz="2400" b="1" dirty="0">
                    <a:solidFill>
                      <a:schemeClr val="accent4">
                        <a:lumMod val="40000"/>
                        <a:lumOff val="60000"/>
                      </a:schemeClr>
                    </a:solidFill>
                    <a:latin typeface="Cordia New" panose="020B0304020202020204" pitchFamily="34" charset="-34"/>
                    <a:cs typeface="Cordia New" panose="020B0304020202020204" pitchFamily="34" charset="-34"/>
                  </a:rPr>
                  <a:t>Button3</a:t>
                </a:r>
                <a:r>
                  <a:rPr lang="en-US" sz="2400" dirty="0">
                    <a:solidFill>
                      <a:schemeClr val="bg1"/>
                    </a:solidFill>
                    <a:latin typeface="Cordia New" panose="020B0304020202020204" pitchFamily="34" charset="-34"/>
                    <a:cs typeface="Cordia New" panose="020B0304020202020204" pitchFamily="34" charset="-34"/>
                  </a:rPr>
                  <a:t> </a:t>
                </a:r>
                <a:r>
                  <a:rPr lang="th-TH" sz="2400" dirty="0">
                    <a:solidFill>
                      <a:schemeClr val="bg1"/>
                    </a:solidFill>
                    <a:latin typeface="Cordia New" panose="020B0304020202020204" pitchFamily="34" charset="-34"/>
                    <a:cs typeface="Cordia New" panose="020B0304020202020204" pitchFamily="34" charset="-34"/>
                  </a:rPr>
                  <a:t>เปลี่ยน </a:t>
                </a:r>
                <a:r>
                  <a:rPr lang="en-US" sz="2400" dirty="0">
                    <a:solidFill>
                      <a:schemeClr val="bg1"/>
                    </a:solidFill>
                    <a:latin typeface="Cordia New" panose="020B0304020202020204" pitchFamily="34" charset="-34"/>
                    <a:cs typeface="Cordia New" panose="020B0304020202020204" pitchFamily="34" charset="-34"/>
                  </a:rPr>
                  <a:t>Properties Text </a:t>
                </a:r>
                <a:r>
                  <a:rPr lang="th-TH" sz="2400" dirty="0">
                    <a:solidFill>
                      <a:schemeClr val="bg1"/>
                    </a:solidFill>
                    <a:latin typeface="Cordia New" panose="020B0304020202020204" pitchFamily="34" charset="-34"/>
                    <a:cs typeface="Cordia New" panose="020B0304020202020204" pitchFamily="34" charset="-34"/>
                  </a:rPr>
                  <a:t>เป็นออกจากโปรแกรม</a:t>
                </a:r>
                <a:endParaRPr lang="en-US" sz="2400" dirty="0">
                  <a:solidFill>
                    <a:schemeClr val="bg1"/>
                  </a:solidFill>
                  <a:latin typeface="Cordia New" panose="020B0304020202020204" pitchFamily="34" charset="-34"/>
                  <a:cs typeface="Cordia New" panose="020B0304020202020204" pitchFamily="34" charset="-34"/>
                </a:endParaRPr>
              </a:p>
            </p:txBody>
          </p:sp>
        </p:grpSp>
        <p:pic>
          <p:nvPicPr>
            <p:cNvPr id="11" name="รูปภาพ 10">
              <a:extLst>
                <a:ext uri="{FF2B5EF4-FFF2-40B4-BE49-F238E27FC236}">
                  <a16:creationId xmlns:a16="http://schemas.microsoft.com/office/drawing/2014/main" id="{891FD83D-3C5D-4DC3-9AA1-28D8B61C19E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68191" y="1172095"/>
              <a:ext cx="2701648" cy="54783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16594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/>
      </p:transition>
    </mc:Choice>
    <mc:Fallback xmlns="">
      <p:transition spd="slow">
        <p:spli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D1A5C24B-D05A-440E-8E3C-2DAC06F777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4388" y="25196"/>
            <a:ext cx="831370" cy="805816"/>
          </a:xfrm>
          <a:prstGeom prst="rect">
            <a:avLst/>
          </a:prstGeom>
        </p:spPr>
      </p:pic>
      <p:grpSp>
        <p:nvGrpSpPr>
          <p:cNvPr id="11" name="กลุ่ม 10">
            <a:extLst>
              <a:ext uri="{FF2B5EF4-FFF2-40B4-BE49-F238E27FC236}">
                <a16:creationId xmlns:a16="http://schemas.microsoft.com/office/drawing/2014/main" id="{FFC4116D-5F73-4AD0-9B59-8467F64C05CF}"/>
              </a:ext>
            </a:extLst>
          </p:cNvPr>
          <p:cNvGrpSpPr/>
          <p:nvPr/>
        </p:nvGrpSpPr>
        <p:grpSpPr>
          <a:xfrm>
            <a:off x="714894" y="407363"/>
            <a:ext cx="7648095" cy="3835792"/>
            <a:chOff x="714894" y="407363"/>
            <a:chExt cx="7648095" cy="3835792"/>
          </a:xfrm>
        </p:grpSpPr>
        <p:sp>
          <p:nvSpPr>
            <p:cNvPr id="10" name="สี่เหลี่ยมผืนผ้า: มุมมน 9">
              <a:extLst>
                <a:ext uri="{FF2B5EF4-FFF2-40B4-BE49-F238E27FC236}">
                  <a16:creationId xmlns:a16="http://schemas.microsoft.com/office/drawing/2014/main" id="{DEC902FB-F3D2-42A5-BBD1-770DCFCC8C0D}"/>
                </a:ext>
              </a:extLst>
            </p:cNvPr>
            <p:cNvSpPr/>
            <p:nvPr/>
          </p:nvSpPr>
          <p:spPr>
            <a:xfrm>
              <a:off x="714894" y="407363"/>
              <a:ext cx="7648094" cy="3816429"/>
            </a:xfrm>
            <a:prstGeom prst="roundRect">
              <a:avLst>
                <a:gd name="adj" fmla="val 11147"/>
              </a:avLst>
            </a:prstGeom>
            <a:solidFill>
              <a:schemeClr val="bg1"/>
            </a:solidFill>
            <a:ln w="76200">
              <a:solidFill>
                <a:srgbClr val="F4B18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กล่องข้อความ 2">
              <a:extLst>
                <a:ext uri="{FF2B5EF4-FFF2-40B4-BE49-F238E27FC236}">
                  <a16:creationId xmlns:a16="http://schemas.microsoft.com/office/drawing/2014/main" id="{9D90A920-E08C-4689-ADD0-B499DC9991AE}"/>
                </a:ext>
              </a:extLst>
            </p:cNvPr>
            <p:cNvSpPr txBox="1"/>
            <p:nvPr/>
          </p:nvSpPr>
          <p:spPr>
            <a:xfrm>
              <a:off x="830888" y="426726"/>
              <a:ext cx="7532101" cy="38164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th-TH" sz="2200" b="1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     </a:t>
              </a:r>
              <a:r>
                <a:rPr lang="th-TH" sz="2200" b="1" dirty="0">
                  <a:solidFill>
                    <a:srgbClr val="C0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อธิบายโปรแกรม</a:t>
              </a:r>
            </a:p>
            <a:p>
              <a:r>
                <a:rPr lang="th-TH" sz="22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     </a:t>
              </a:r>
              <a:r>
                <a:rPr lang="en-US" sz="22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double width, length, area; </a:t>
              </a:r>
              <a:r>
                <a:rPr lang="th-TH" sz="22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เป็นการกำหนดตัวแปร </a:t>
              </a:r>
              <a:r>
                <a:rPr lang="en-US" sz="22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width, length, area </a:t>
              </a:r>
              <a:r>
                <a:rPr lang="th-TH" sz="22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ให้เป็นแบบทศนิยม</a:t>
              </a:r>
            </a:p>
            <a:p>
              <a:r>
                <a:rPr lang="th-TH" sz="22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(</a:t>
              </a:r>
              <a:r>
                <a:rPr lang="en-US" sz="22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double)</a:t>
              </a:r>
            </a:p>
            <a:p>
              <a:r>
                <a:rPr lang="th-TH" sz="22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     </a:t>
              </a:r>
              <a:r>
                <a:rPr lang="en-US" sz="22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width = </a:t>
              </a:r>
              <a:r>
                <a:rPr lang="en-US" sz="2200" dirty="0" err="1">
                  <a:latin typeface="Cordia New" panose="020B0304020202020204" pitchFamily="34" charset="-34"/>
                  <a:cs typeface="Cordia New" panose="020B0304020202020204" pitchFamily="34" charset="-34"/>
                </a:rPr>
                <a:t>double.Parse</a:t>
              </a:r>
              <a:r>
                <a:rPr lang="en-US" sz="22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(textBox1.Text); </a:t>
              </a:r>
              <a:r>
                <a:rPr lang="th-TH" sz="22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แปลงค่าใน </a:t>
              </a:r>
              <a:r>
                <a:rPr lang="en-US" sz="22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textBox1 </a:t>
              </a:r>
              <a:r>
                <a:rPr lang="th-TH" sz="22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ให้เป็นทศนิยมแล้วนำมาเก็บไว้</a:t>
              </a:r>
            </a:p>
            <a:p>
              <a:r>
                <a:rPr lang="th-TH" sz="22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ในตัวแปร </a:t>
              </a:r>
              <a:r>
                <a:rPr lang="en-US" sz="22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width</a:t>
              </a:r>
            </a:p>
            <a:p>
              <a:r>
                <a:rPr lang="th-TH" sz="22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     </a:t>
              </a:r>
              <a:r>
                <a:rPr lang="en-US" sz="22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length = </a:t>
              </a:r>
              <a:r>
                <a:rPr lang="en-US" sz="2200" dirty="0" err="1">
                  <a:latin typeface="Cordia New" panose="020B0304020202020204" pitchFamily="34" charset="-34"/>
                  <a:cs typeface="Cordia New" panose="020B0304020202020204" pitchFamily="34" charset="-34"/>
                </a:rPr>
                <a:t>double.Parse</a:t>
              </a:r>
              <a:r>
                <a:rPr lang="en-US" sz="22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(textBox2.Text); </a:t>
              </a:r>
              <a:r>
                <a:rPr lang="th-TH" sz="22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แปลงค่าใน </a:t>
              </a:r>
              <a:r>
                <a:rPr lang="en-US" sz="22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textBox2 </a:t>
              </a:r>
              <a:r>
                <a:rPr lang="th-TH" sz="22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ให้เป็นทศนิยมแล้วนำมาเก็บไว้ในตัวแปร </a:t>
              </a:r>
              <a:r>
                <a:rPr lang="en-US" sz="22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length</a:t>
              </a:r>
            </a:p>
            <a:p>
              <a:r>
                <a:rPr lang="th-TH" sz="22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     </a:t>
              </a:r>
              <a:r>
                <a:rPr lang="en-US" sz="22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area = width * length; </a:t>
              </a:r>
              <a:r>
                <a:rPr lang="th-TH" sz="22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นำค่าที่เก็บไว้ในตัวแปร </a:t>
              </a:r>
              <a:r>
                <a:rPr lang="en-US" sz="22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width </a:t>
              </a:r>
              <a:r>
                <a:rPr lang="th-TH" sz="22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มาคูณกับ ตัวแปร </a:t>
              </a:r>
              <a:r>
                <a:rPr lang="en-US" sz="22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length </a:t>
              </a:r>
              <a:r>
                <a:rPr lang="th-TH" sz="22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แล้วนำผลลัพธ์ไปเก็บไว้ในตัวแปร </a:t>
              </a:r>
              <a:r>
                <a:rPr lang="en-US" sz="22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area</a:t>
              </a:r>
            </a:p>
            <a:p>
              <a:r>
                <a:rPr lang="th-TH" sz="22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      </a:t>
              </a:r>
              <a:r>
                <a:rPr lang="en-US" sz="22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textBox3.Text = </a:t>
              </a:r>
              <a:r>
                <a:rPr lang="en-US" sz="2200" dirty="0" err="1">
                  <a:latin typeface="Cordia New" panose="020B0304020202020204" pitchFamily="34" charset="-34"/>
                  <a:cs typeface="Cordia New" panose="020B0304020202020204" pitchFamily="34" charset="-34"/>
                </a:rPr>
                <a:t>area.ToString</a:t>
              </a:r>
              <a:r>
                <a:rPr lang="en-US" sz="22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("##,###.00"); </a:t>
              </a:r>
              <a:r>
                <a:rPr lang="th-TH" sz="22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กำหนดรูปแบบการแสดงผลให้มีเครื่องหมายคอมม่าและทศนิยม 2 ตำแหน่ง แล้วนำผลลัพธ์ไปแสดงผลไว้ที่ </a:t>
              </a:r>
              <a:r>
                <a:rPr lang="en-US" sz="22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textBox3</a:t>
              </a:r>
            </a:p>
          </p:txBody>
        </p:sp>
      </p:grpSp>
      <p:grpSp>
        <p:nvGrpSpPr>
          <p:cNvPr id="13" name="กลุ่ม 12">
            <a:extLst>
              <a:ext uri="{FF2B5EF4-FFF2-40B4-BE49-F238E27FC236}">
                <a16:creationId xmlns:a16="http://schemas.microsoft.com/office/drawing/2014/main" id="{5FB40C28-0816-49B1-85E1-62A95524BA26}"/>
              </a:ext>
            </a:extLst>
          </p:cNvPr>
          <p:cNvGrpSpPr/>
          <p:nvPr/>
        </p:nvGrpSpPr>
        <p:grpSpPr>
          <a:xfrm>
            <a:off x="872835" y="4618754"/>
            <a:ext cx="4339246" cy="1399660"/>
            <a:chOff x="872835" y="4519001"/>
            <a:chExt cx="4339246" cy="1399660"/>
          </a:xfrm>
        </p:grpSpPr>
        <p:sp>
          <p:nvSpPr>
            <p:cNvPr id="12" name="สี่เหลี่ยมผืนผ้า: มุมมน 11">
              <a:extLst>
                <a:ext uri="{FF2B5EF4-FFF2-40B4-BE49-F238E27FC236}">
                  <a16:creationId xmlns:a16="http://schemas.microsoft.com/office/drawing/2014/main" id="{B2F14FFA-3D40-455A-A525-2A1981B71301}"/>
                </a:ext>
              </a:extLst>
            </p:cNvPr>
            <p:cNvSpPr/>
            <p:nvPr/>
          </p:nvSpPr>
          <p:spPr>
            <a:xfrm>
              <a:off x="872835" y="4519001"/>
              <a:ext cx="3840480" cy="1399660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2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กล่องข้อความ 4">
              <a:extLst>
                <a:ext uri="{FF2B5EF4-FFF2-40B4-BE49-F238E27FC236}">
                  <a16:creationId xmlns:a16="http://schemas.microsoft.com/office/drawing/2014/main" id="{DADCB749-A7C7-4CD9-866A-44C37F5B6581}"/>
                </a:ext>
              </a:extLst>
            </p:cNvPr>
            <p:cNvSpPr txBox="1"/>
            <p:nvPr/>
          </p:nvSpPr>
          <p:spPr>
            <a:xfrm>
              <a:off x="964278" y="4644685"/>
              <a:ext cx="4247803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th-TH" sz="2400" b="0" i="0" u="none" strike="noStrike" baseline="0" dirty="0">
                  <a:solidFill>
                    <a:srgbClr val="00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   หลังจากใส่โค้ดในปุ่มคำนวณแล้ว ให้รันโปรแกรมเพื่อดูผลลัพธ์ โดยกดปุ่ม </a:t>
              </a:r>
              <a:r>
                <a:rPr lang="en-US" sz="2400" b="0" i="0" u="none" strike="noStrike" baseline="0" dirty="0">
                  <a:solidFill>
                    <a:srgbClr val="00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F5</a:t>
              </a:r>
            </a:p>
            <a:p>
              <a:pPr algn="l"/>
              <a:r>
                <a:rPr lang="th-TH" sz="2400" b="1" i="0" u="none" strike="noStrike" baseline="0" dirty="0">
                  <a:solidFill>
                    <a:srgbClr val="2B1DFF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   ผลลัพธ์โปรแกรม</a:t>
              </a:r>
              <a:endParaRPr lang="en-US" sz="2400" dirty="0">
                <a:latin typeface="Cordia New" panose="020B0304020202020204" pitchFamily="34" charset="-34"/>
                <a:cs typeface="Cordia New" panose="020B0304020202020204" pitchFamily="34" charset="-34"/>
              </a:endParaRPr>
            </a:p>
          </p:txBody>
        </p:sp>
      </p:grpSp>
      <p:grpSp>
        <p:nvGrpSpPr>
          <p:cNvPr id="9" name="กลุ่ม 8">
            <a:extLst>
              <a:ext uri="{FF2B5EF4-FFF2-40B4-BE49-F238E27FC236}">
                <a16:creationId xmlns:a16="http://schemas.microsoft.com/office/drawing/2014/main" id="{F276DF38-F092-4A0D-BA4F-AC38B504F192}"/>
              </a:ext>
            </a:extLst>
          </p:cNvPr>
          <p:cNvGrpSpPr/>
          <p:nvPr/>
        </p:nvGrpSpPr>
        <p:grpSpPr>
          <a:xfrm>
            <a:off x="5120639" y="4356803"/>
            <a:ext cx="3118810" cy="2127087"/>
            <a:chOff x="5120639" y="4356803"/>
            <a:chExt cx="3118810" cy="2127087"/>
          </a:xfrm>
        </p:grpSpPr>
        <p:pic>
          <p:nvPicPr>
            <p:cNvPr id="6" name="รูปภาพ 5">
              <a:extLst>
                <a:ext uri="{FF2B5EF4-FFF2-40B4-BE49-F238E27FC236}">
                  <a16:creationId xmlns:a16="http://schemas.microsoft.com/office/drawing/2014/main" id="{EB58F49C-29B0-4252-9E12-39EC9079B0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4972" t="18120" r="24710" b="58012"/>
            <a:stretch/>
          </p:blipFill>
          <p:spPr>
            <a:xfrm>
              <a:off x="5212081" y="4356803"/>
              <a:ext cx="2895600" cy="1647825"/>
            </a:xfrm>
            <a:prstGeom prst="rect">
              <a:avLst/>
            </a:prstGeom>
          </p:spPr>
        </p:pic>
        <p:sp>
          <p:nvSpPr>
            <p:cNvPr id="8" name="กล่องข้อความ 7">
              <a:extLst>
                <a:ext uri="{FF2B5EF4-FFF2-40B4-BE49-F238E27FC236}">
                  <a16:creationId xmlns:a16="http://schemas.microsoft.com/office/drawing/2014/main" id="{D078E71F-B9CB-4924-9DAA-FA9D51C2600C}"/>
                </a:ext>
              </a:extLst>
            </p:cNvPr>
            <p:cNvSpPr txBox="1"/>
            <p:nvPr/>
          </p:nvSpPr>
          <p:spPr>
            <a:xfrm>
              <a:off x="5120639" y="6083780"/>
              <a:ext cx="3118810" cy="400110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txBody>
            <a:bodyPr wrap="square">
              <a:spAutoFit/>
            </a:bodyPr>
            <a:lstStyle/>
            <a:p>
              <a:r>
                <a:rPr lang="th-TH" sz="2000" b="1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 รูปที่ 11.7 </a:t>
              </a:r>
              <a:r>
                <a:rPr lang="th-TH" sz="20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ตัวอย่างผลลัพธ์ของโปรแกรม</a:t>
              </a:r>
              <a:endParaRPr lang="en-US" sz="2000" dirty="0">
                <a:latin typeface="Cordia New" panose="020B0304020202020204" pitchFamily="34" charset="-34"/>
                <a:cs typeface="Cordia New" panose="020B0304020202020204" pitchFamily="34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83008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/>
      </p:transition>
    </mc:Choice>
    <mc:Fallback xmlns="">
      <p:transition spd="slow">
        <p:spli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D1A5C24B-D05A-440E-8E3C-2DAC06F777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4388" y="25196"/>
            <a:ext cx="831370" cy="805816"/>
          </a:xfrm>
          <a:prstGeom prst="rect">
            <a:avLst/>
          </a:prstGeom>
        </p:spPr>
      </p:pic>
      <p:grpSp>
        <p:nvGrpSpPr>
          <p:cNvPr id="19" name="กลุ่ม 18">
            <a:extLst>
              <a:ext uri="{FF2B5EF4-FFF2-40B4-BE49-F238E27FC236}">
                <a16:creationId xmlns:a16="http://schemas.microsoft.com/office/drawing/2014/main" id="{8F2BD9F3-0BE3-4249-B39D-CA7746D8FD41}"/>
              </a:ext>
            </a:extLst>
          </p:cNvPr>
          <p:cNvGrpSpPr/>
          <p:nvPr/>
        </p:nvGrpSpPr>
        <p:grpSpPr>
          <a:xfrm>
            <a:off x="657354" y="918778"/>
            <a:ext cx="8039345" cy="2726928"/>
            <a:chOff x="640728" y="918778"/>
            <a:chExt cx="8039345" cy="2726928"/>
          </a:xfrm>
        </p:grpSpPr>
        <p:grpSp>
          <p:nvGrpSpPr>
            <p:cNvPr id="18" name="กลุ่ม 17">
              <a:extLst>
                <a:ext uri="{FF2B5EF4-FFF2-40B4-BE49-F238E27FC236}">
                  <a16:creationId xmlns:a16="http://schemas.microsoft.com/office/drawing/2014/main" id="{450E9071-2BDB-44BD-B674-A5C0A61D1423}"/>
                </a:ext>
              </a:extLst>
            </p:cNvPr>
            <p:cNvGrpSpPr/>
            <p:nvPr/>
          </p:nvGrpSpPr>
          <p:grpSpPr>
            <a:xfrm>
              <a:off x="640728" y="939057"/>
              <a:ext cx="3699165" cy="2319512"/>
              <a:chOff x="640727" y="764508"/>
              <a:chExt cx="3699165" cy="2319512"/>
            </a:xfrm>
          </p:grpSpPr>
          <p:sp>
            <p:nvSpPr>
              <p:cNvPr id="17" name="สี่เหลี่ยมผืนผ้า: มุมมน 16">
                <a:extLst>
                  <a:ext uri="{FF2B5EF4-FFF2-40B4-BE49-F238E27FC236}">
                    <a16:creationId xmlns:a16="http://schemas.microsoft.com/office/drawing/2014/main" id="{15C14FD8-3C16-42CE-AEA5-4627E6ED33BC}"/>
                  </a:ext>
                </a:extLst>
              </p:cNvPr>
              <p:cNvSpPr/>
              <p:nvPr/>
            </p:nvSpPr>
            <p:spPr>
              <a:xfrm>
                <a:off x="640727" y="764508"/>
                <a:ext cx="3520563" cy="2319512"/>
              </a:xfrm>
              <a:prstGeom prst="round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กล่องข้อความ 4">
                <a:extLst>
                  <a:ext uri="{FF2B5EF4-FFF2-40B4-BE49-F238E27FC236}">
                    <a16:creationId xmlns:a16="http://schemas.microsoft.com/office/drawing/2014/main" id="{491E22F0-F7AF-41A5-B234-ADF2A0F52027}"/>
                  </a:ext>
                </a:extLst>
              </p:cNvPr>
              <p:cNvSpPr txBox="1"/>
              <p:nvPr/>
            </p:nvSpPr>
            <p:spPr>
              <a:xfrm>
                <a:off x="781397" y="940616"/>
                <a:ext cx="3558495" cy="19389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th-TH" sz="2400" b="1" dirty="0">
                    <a:solidFill>
                      <a:srgbClr val="C00000"/>
                    </a:solidFill>
                    <a:latin typeface="Cordia New" panose="020B0304020202020204" pitchFamily="34" charset="-34"/>
                    <a:cs typeface="Cordia New" panose="020B0304020202020204" pitchFamily="34" charset="-34"/>
                  </a:rPr>
                  <a:t>โค้ดโปรแกรมปุ่มเคลียร์ค่า</a:t>
                </a:r>
              </a:p>
              <a:p>
                <a:r>
                  <a:rPr lang="en-US" sz="2400" b="1" dirty="0">
                    <a:latin typeface="Cordia New" panose="020B0304020202020204" pitchFamily="34" charset="-34"/>
                    <a:cs typeface="Cordia New" panose="020B0304020202020204" pitchFamily="34" charset="-34"/>
                  </a:rPr>
                  <a:t>textBox1.Clear(); </a:t>
                </a:r>
                <a:r>
                  <a:rPr lang="th-TH" sz="2400" b="1" dirty="0">
                    <a:latin typeface="Cordia New" panose="020B0304020202020204" pitchFamily="34" charset="-34"/>
                    <a:cs typeface="Cordia New" panose="020B0304020202020204" pitchFamily="34" charset="-34"/>
                  </a:rPr>
                  <a:t> </a:t>
                </a:r>
                <a:r>
                  <a:rPr lang="en-US" sz="2400" dirty="0">
                    <a:latin typeface="Cordia New" panose="020B0304020202020204" pitchFamily="34" charset="-34"/>
                    <a:cs typeface="Cordia New" panose="020B0304020202020204" pitchFamily="34" charset="-34"/>
                  </a:rPr>
                  <a:t>{</a:t>
                </a:r>
                <a:r>
                  <a:rPr lang="th-TH" sz="2400" dirty="0">
                    <a:latin typeface="Cordia New" panose="020B0304020202020204" pitchFamily="34" charset="-34"/>
                    <a:cs typeface="Cordia New" panose="020B0304020202020204" pitchFamily="34" charset="-34"/>
                  </a:rPr>
                  <a:t>หมายถึง ให้เคลียร์ </a:t>
                </a:r>
              </a:p>
              <a:p>
                <a:r>
                  <a:rPr lang="th-TH" sz="2400" dirty="0">
                    <a:latin typeface="Cordia New" panose="020B0304020202020204" pitchFamily="34" charset="-34"/>
                    <a:cs typeface="Cordia New" panose="020B0304020202020204" pitchFamily="34" charset="-34"/>
                  </a:rPr>
                  <a:t>                             ค่าในคอนโทรล </a:t>
                </a:r>
              </a:p>
              <a:p>
                <a:r>
                  <a:rPr lang="en-US" sz="2400" b="1" dirty="0">
                    <a:latin typeface="Cordia New" panose="020B0304020202020204" pitchFamily="34" charset="-34"/>
                    <a:cs typeface="Cordia New" panose="020B0304020202020204" pitchFamily="34" charset="-34"/>
                  </a:rPr>
                  <a:t>textBox2.Clear();</a:t>
                </a:r>
              </a:p>
              <a:p>
                <a:r>
                  <a:rPr lang="en-US" sz="2400" b="1" dirty="0">
                    <a:latin typeface="Cordia New" panose="020B0304020202020204" pitchFamily="34" charset="-34"/>
                    <a:cs typeface="Cordia New" panose="020B0304020202020204" pitchFamily="34" charset="-34"/>
                  </a:rPr>
                  <a:t>textBox3.Clear();</a:t>
                </a:r>
              </a:p>
            </p:txBody>
          </p:sp>
        </p:grpSp>
        <p:grpSp>
          <p:nvGrpSpPr>
            <p:cNvPr id="14" name="กลุ่ม 13">
              <a:extLst>
                <a:ext uri="{FF2B5EF4-FFF2-40B4-BE49-F238E27FC236}">
                  <a16:creationId xmlns:a16="http://schemas.microsoft.com/office/drawing/2014/main" id="{F1057554-381C-425D-B272-7CC3E24775B4}"/>
                </a:ext>
              </a:extLst>
            </p:cNvPr>
            <p:cNvGrpSpPr/>
            <p:nvPr/>
          </p:nvGrpSpPr>
          <p:grpSpPr>
            <a:xfrm>
              <a:off x="4108073" y="918778"/>
              <a:ext cx="4572000" cy="2726928"/>
              <a:chOff x="4111413" y="690295"/>
              <a:chExt cx="4572000" cy="2726928"/>
            </a:xfrm>
          </p:grpSpPr>
          <p:pic>
            <p:nvPicPr>
              <p:cNvPr id="3" name="รูปภาพ 2">
                <a:extLst>
                  <a:ext uri="{FF2B5EF4-FFF2-40B4-BE49-F238E27FC236}">
                    <a16:creationId xmlns:a16="http://schemas.microsoft.com/office/drawing/2014/main" id="{FA9DEECE-28AA-4E82-BD80-061F707E79B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24933" t="71015" r="24860" b="4979"/>
              <a:stretch/>
            </p:blipFill>
            <p:spPr>
              <a:xfrm>
                <a:off x="4530439" y="690295"/>
                <a:ext cx="3733948" cy="2141891"/>
              </a:xfrm>
              <a:prstGeom prst="rect">
                <a:avLst/>
              </a:prstGeom>
            </p:spPr>
          </p:pic>
          <p:sp>
            <p:nvSpPr>
              <p:cNvPr id="7" name="กล่องข้อความ 6">
                <a:extLst>
                  <a:ext uri="{FF2B5EF4-FFF2-40B4-BE49-F238E27FC236}">
                    <a16:creationId xmlns:a16="http://schemas.microsoft.com/office/drawing/2014/main" id="{E569946C-895C-421E-B923-F3B4808DB43A}"/>
                  </a:ext>
                </a:extLst>
              </p:cNvPr>
              <p:cNvSpPr txBox="1"/>
              <p:nvPr/>
            </p:nvSpPr>
            <p:spPr>
              <a:xfrm>
                <a:off x="4111413" y="2955558"/>
                <a:ext cx="4572000" cy="461665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</p:spPr>
            <p:txBody>
              <a:bodyPr wrap="square">
                <a:spAutoFit/>
              </a:bodyPr>
              <a:lstStyle/>
              <a:p>
                <a:r>
                  <a:rPr lang="th-TH" sz="2400" b="1" dirty="0">
                    <a:latin typeface="Cordia New" panose="020B0304020202020204" pitchFamily="34" charset="-34"/>
                    <a:cs typeface="Cordia New" panose="020B0304020202020204" pitchFamily="34" charset="-34"/>
                  </a:rPr>
                  <a:t>รูปที่ 11.8 </a:t>
                </a:r>
                <a:r>
                  <a:rPr lang="th-TH" sz="2400" dirty="0">
                    <a:latin typeface="Cordia New" panose="020B0304020202020204" pitchFamily="34" charset="-34"/>
                    <a:cs typeface="Cordia New" panose="020B0304020202020204" pitchFamily="34" charset="-34"/>
                  </a:rPr>
                  <a:t>การเคลียร์ค่าโปรแกรมพื้นที่สี่เหลี่ยมผืนผ้า</a:t>
                </a:r>
                <a:endParaRPr lang="en-US" sz="2400" dirty="0">
                  <a:latin typeface="Cordia New" panose="020B0304020202020204" pitchFamily="34" charset="-34"/>
                  <a:cs typeface="Cordia New" panose="020B0304020202020204" pitchFamily="34" charset="-34"/>
                </a:endParaRPr>
              </a:p>
            </p:txBody>
          </p:sp>
        </p:grpSp>
      </p:grpSp>
      <p:grpSp>
        <p:nvGrpSpPr>
          <p:cNvPr id="16" name="กลุ่ม 15">
            <a:extLst>
              <a:ext uri="{FF2B5EF4-FFF2-40B4-BE49-F238E27FC236}">
                <a16:creationId xmlns:a16="http://schemas.microsoft.com/office/drawing/2014/main" id="{181BD44A-D0D7-4A6E-AB42-3A582DF48E1E}"/>
              </a:ext>
            </a:extLst>
          </p:cNvPr>
          <p:cNvGrpSpPr/>
          <p:nvPr/>
        </p:nvGrpSpPr>
        <p:grpSpPr>
          <a:xfrm>
            <a:off x="881150" y="4131088"/>
            <a:ext cx="7631084" cy="1828800"/>
            <a:chOff x="939338" y="3931918"/>
            <a:chExt cx="7631084" cy="1828800"/>
          </a:xfrm>
        </p:grpSpPr>
        <p:sp>
          <p:nvSpPr>
            <p:cNvPr id="15" name="สี่เหลี่ยมผืนผ้า: มุมมน 14">
              <a:extLst>
                <a:ext uri="{FF2B5EF4-FFF2-40B4-BE49-F238E27FC236}">
                  <a16:creationId xmlns:a16="http://schemas.microsoft.com/office/drawing/2014/main" id="{161823DF-33CB-494B-ACD3-2E0217073748}"/>
                </a:ext>
              </a:extLst>
            </p:cNvPr>
            <p:cNvSpPr/>
            <p:nvPr/>
          </p:nvSpPr>
          <p:spPr>
            <a:xfrm>
              <a:off x="939338" y="3931918"/>
              <a:ext cx="7631084" cy="1828800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" name="กลุ่ม 12">
              <a:extLst>
                <a:ext uri="{FF2B5EF4-FFF2-40B4-BE49-F238E27FC236}">
                  <a16:creationId xmlns:a16="http://schemas.microsoft.com/office/drawing/2014/main" id="{C4FC5C39-C4BE-4A7C-8D70-37508638EC81}"/>
                </a:ext>
              </a:extLst>
            </p:cNvPr>
            <p:cNvGrpSpPr/>
            <p:nvPr/>
          </p:nvGrpSpPr>
          <p:grpSpPr>
            <a:xfrm>
              <a:off x="1117538" y="4063553"/>
              <a:ext cx="6908923" cy="830997"/>
              <a:chOff x="1355464" y="4212155"/>
              <a:chExt cx="6908923" cy="830997"/>
            </a:xfrm>
          </p:grpSpPr>
          <p:sp>
            <p:nvSpPr>
              <p:cNvPr id="12" name="สี่เหลี่ยมผืนผ้า: มุมมน 11">
                <a:extLst>
                  <a:ext uri="{FF2B5EF4-FFF2-40B4-BE49-F238E27FC236}">
                    <a16:creationId xmlns:a16="http://schemas.microsoft.com/office/drawing/2014/main" id="{9123BBE2-DF7E-4ADE-9DBB-451C9F3261F9}"/>
                  </a:ext>
                </a:extLst>
              </p:cNvPr>
              <p:cNvSpPr/>
              <p:nvPr/>
            </p:nvSpPr>
            <p:spPr>
              <a:xfrm>
                <a:off x="4863715" y="4225954"/>
                <a:ext cx="1687692" cy="381519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กล่องข้อความ 8">
                <a:extLst>
                  <a:ext uri="{FF2B5EF4-FFF2-40B4-BE49-F238E27FC236}">
                    <a16:creationId xmlns:a16="http://schemas.microsoft.com/office/drawing/2014/main" id="{D9F30C8F-6C71-4AE9-BFCE-5237BFA55754}"/>
                  </a:ext>
                </a:extLst>
              </p:cNvPr>
              <p:cNvSpPr txBox="1"/>
              <p:nvPr/>
            </p:nvSpPr>
            <p:spPr>
              <a:xfrm>
                <a:off x="1355464" y="4212155"/>
                <a:ext cx="6908923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th-TH" sz="2400" b="1" dirty="0">
                    <a:solidFill>
                      <a:srgbClr val="C00000"/>
                    </a:solidFill>
                    <a:latin typeface="Cordia New" panose="020B0304020202020204" pitchFamily="34" charset="-34"/>
                    <a:cs typeface="Cordia New" panose="020B0304020202020204" pitchFamily="34" charset="-34"/>
                  </a:rPr>
                  <a:t>   โค้ดโปรแกรมปุ่มออกจากโปรแกรม </a:t>
                </a:r>
                <a:r>
                  <a:rPr lang="th-TH" sz="2400" b="1" dirty="0">
                    <a:latin typeface="Cordia New" panose="020B0304020202020204" pitchFamily="34" charset="-34"/>
                    <a:cs typeface="Cordia New" panose="020B0304020202020204" pitchFamily="34" charset="-34"/>
                  </a:rPr>
                  <a:t>ออกจากโปรแกรม </a:t>
                </a:r>
                <a:r>
                  <a:rPr lang="th-TH" sz="2400" dirty="0">
                    <a:latin typeface="Cordia New" panose="020B0304020202020204" pitchFamily="34" charset="-34"/>
                    <a:cs typeface="Cordia New" panose="020B0304020202020204" pitchFamily="34" charset="-34"/>
                  </a:rPr>
                  <a:t>(</a:t>
                </a:r>
                <a:r>
                  <a:rPr lang="en-US" sz="2400" dirty="0">
                    <a:latin typeface="Cordia New" panose="020B0304020202020204" pitchFamily="34" charset="-34"/>
                    <a:cs typeface="Cordia New" panose="020B0304020202020204" pitchFamily="34" charset="-34"/>
                  </a:rPr>
                  <a:t>Button3) </a:t>
                </a:r>
                <a:r>
                  <a:rPr lang="th-TH" sz="2400" dirty="0">
                    <a:latin typeface="Cordia New" panose="020B0304020202020204" pitchFamily="34" charset="-34"/>
                    <a:cs typeface="Cordia New" panose="020B0304020202020204" pitchFamily="34" charset="-34"/>
                  </a:rPr>
                  <a:t>เมื่อคลิกก็จะออกจากโปรแกรมทันที</a:t>
                </a:r>
                <a:endParaRPr lang="en-US" sz="2400" dirty="0">
                  <a:latin typeface="Cordia New" panose="020B0304020202020204" pitchFamily="34" charset="-34"/>
                  <a:cs typeface="Cordia New" panose="020B0304020202020204" pitchFamily="34" charset="-34"/>
                </a:endParaRPr>
              </a:p>
            </p:txBody>
          </p:sp>
        </p:grpSp>
        <p:pic>
          <p:nvPicPr>
            <p:cNvPr id="11" name="รูปภาพ 10">
              <a:extLst>
                <a:ext uri="{FF2B5EF4-FFF2-40B4-BE49-F238E27FC236}">
                  <a16:creationId xmlns:a16="http://schemas.microsoft.com/office/drawing/2014/main" id="{F4F9E058-8265-4DEF-8EDA-C7BE43379F7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17538" y="4956732"/>
              <a:ext cx="7182192" cy="5173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34314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/>
      </p:transition>
    </mc:Choice>
    <mc:Fallback xmlns="">
      <p:transition spd="slow">
        <p:spli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D1A5C24B-D05A-440E-8E3C-2DAC06F777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4388" y="25196"/>
            <a:ext cx="831370" cy="805816"/>
          </a:xfrm>
          <a:prstGeom prst="rect">
            <a:avLst/>
          </a:prstGeom>
        </p:spPr>
      </p:pic>
      <p:pic>
        <p:nvPicPr>
          <p:cNvPr id="2" name="รูปภาพ 1">
            <a:extLst>
              <a:ext uri="{FF2B5EF4-FFF2-40B4-BE49-F238E27FC236}">
                <a16:creationId xmlns:a16="http://schemas.microsoft.com/office/drawing/2014/main" id="{1676E74D-A122-4DFF-B0C8-73428C31985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18128" b="74178"/>
          <a:stretch/>
        </p:blipFill>
        <p:spPr>
          <a:xfrm>
            <a:off x="527444" y="386235"/>
            <a:ext cx="7736944" cy="856302"/>
          </a:xfrm>
          <a:prstGeom prst="rect">
            <a:avLst/>
          </a:prstGeom>
        </p:spPr>
      </p:pic>
      <p:grpSp>
        <p:nvGrpSpPr>
          <p:cNvPr id="3" name="กลุ่ม 2">
            <a:extLst>
              <a:ext uri="{FF2B5EF4-FFF2-40B4-BE49-F238E27FC236}">
                <a16:creationId xmlns:a16="http://schemas.microsoft.com/office/drawing/2014/main" id="{A08D1E6D-C750-40BB-938B-55265CF6EA54}"/>
              </a:ext>
            </a:extLst>
          </p:cNvPr>
          <p:cNvGrpSpPr/>
          <p:nvPr/>
        </p:nvGrpSpPr>
        <p:grpSpPr>
          <a:xfrm>
            <a:off x="927104" y="1368991"/>
            <a:ext cx="7318234" cy="3117747"/>
            <a:chOff x="946154" y="1216591"/>
            <a:chExt cx="7318234" cy="3117747"/>
          </a:xfrm>
        </p:grpSpPr>
        <p:sp>
          <p:nvSpPr>
            <p:cNvPr id="19" name="สี่เหลี่ยมผืนผ้า: มุมมน 18">
              <a:extLst>
                <a:ext uri="{FF2B5EF4-FFF2-40B4-BE49-F238E27FC236}">
                  <a16:creationId xmlns:a16="http://schemas.microsoft.com/office/drawing/2014/main" id="{A6685FE3-1403-431E-B610-57BDA03EC07D}"/>
                </a:ext>
              </a:extLst>
            </p:cNvPr>
            <p:cNvSpPr/>
            <p:nvPr/>
          </p:nvSpPr>
          <p:spPr>
            <a:xfrm>
              <a:off x="946154" y="1216591"/>
              <a:ext cx="7318234" cy="3117747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38100">
              <a:solidFill>
                <a:schemeClr val="accent6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กล่องข้อความ 4">
              <a:extLst>
                <a:ext uri="{FF2B5EF4-FFF2-40B4-BE49-F238E27FC236}">
                  <a16:creationId xmlns:a16="http://schemas.microsoft.com/office/drawing/2014/main" id="{CDFA0A70-3F3D-4EE6-859B-FD83844E0305}"/>
                </a:ext>
              </a:extLst>
            </p:cNvPr>
            <p:cNvSpPr txBox="1"/>
            <p:nvPr/>
          </p:nvSpPr>
          <p:spPr>
            <a:xfrm>
              <a:off x="2094807" y="1253041"/>
              <a:ext cx="5502536" cy="304698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th-TH" sz="2400" b="1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การใส่โค้ดโปรแกรม</a:t>
              </a:r>
            </a:p>
            <a:p>
              <a:r>
                <a:rPr lang="th-TH" sz="24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เราจะใช้ปุ่มคอนโทรลดังนี้</a:t>
              </a:r>
            </a:p>
            <a:p>
              <a:r>
                <a:rPr lang="en-US" sz="2400" b="1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Label1</a:t>
              </a:r>
              <a:r>
                <a:rPr lang="en-US" sz="24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 </a:t>
              </a:r>
              <a:r>
                <a:rPr lang="th-TH" sz="24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เปลี่ยน </a:t>
              </a:r>
              <a:r>
                <a:rPr lang="en-US" sz="24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Properties Text </a:t>
              </a:r>
              <a:r>
                <a:rPr lang="th-TH" sz="24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เป็นคำว่า โปรแกรมทักทาย</a:t>
              </a:r>
            </a:p>
            <a:p>
              <a:r>
                <a:rPr lang="en-US" sz="2400" b="1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Label2</a:t>
              </a:r>
              <a:r>
                <a:rPr lang="en-US" sz="24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 </a:t>
              </a:r>
              <a:r>
                <a:rPr lang="th-TH" sz="24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เปลี่ยน </a:t>
              </a:r>
              <a:r>
                <a:rPr lang="en-US" sz="24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Properties Text </a:t>
              </a:r>
              <a:r>
                <a:rPr lang="th-TH" sz="24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กรุณาป้อนชื่อ</a:t>
              </a:r>
            </a:p>
            <a:p>
              <a:r>
                <a:rPr lang="en-US" sz="2400" b="1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Label3</a:t>
              </a:r>
              <a:r>
                <a:rPr lang="en-US" sz="24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 </a:t>
              </a:r>
              <a:r>
                <a:rPr lang="th-TH" sz="24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เปลี่ยน </a:t>
              </a:r>
              <a:r>
                <a:rPr lang="en-US" sz="24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Properties Text </a:t>
              </a:r>
              <a:r>
                <a:rPr lang="th-TH" sz="24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กรุณาป้อนนามสกุล</a:t>
              </a:r>
            </a:p>
            <a:p>
              <a:r>
                <a:rPr lang="en-US" sz="2400" b="1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textBox1</a:t>
              </a:r>
              <a:r>
                <a:rPr lang="en-US" sz="24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 </a:t>
              </a:r>
              <a:r>
                <a:rPr lang="th-TH" sz="24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ไว้รับข้อมูลชื่อ</a:t>
              </a:r>
            </a:p>
            <a:p>
              <a:r>
                <a:rPr lang="en-US" sz="2400" b="1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textBox2</a:t>
              </a:r>
              <a:r>
                <a:rPr lang="en-US" sz="24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 </a:t>
              </a:r>
              <a:r>
                <a:rPr lang="th-TH" sz="24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ไว้รับข้อมูลนามสกุล</a:t>
              </a:r>
            </a:p>
            <a:p>
              <a:r>
                <a:rPr lang="en-US" sz="2400" b="1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Button1</a:t>
              </a:r>
              <a:r>
                <a:rPr lang="en-US" sz="24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 </a:t>
              </a:r>
              <a:r>
                <a:rPr lang="th-TH" sz="24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เปลี่ยน </a:t>
              </a:r>
              <a:r>
                <a:rPr lang="en-US" sz="24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Properties Text </a:t>
              </a:r>
              <a:r>
                <a:rPr lang="th-TH" sz="24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เป็นคำว่า ทักทาย</a:t>
              </a:r>
              <a:endParaRPr lang="en-US" sz="2400" dirty="0">
                <a:latin typeface="Cordia New" panose="020B0304020202020204" pitchFamily="34" charset="-34"/>
                <a:cs typeface="Cordia New" panose="020B0304020202020204" pitchFamily="34" charset="-34"/>
              </a:endParaRPr>
            </a:p>
          </p:txBody>
        </p:sp>
      </p:grpSp>
      <p:grpSp>
        <p:nvGrpSpPr>
          <p:cNvPr id="8" name="กลุ่ม 7">
            <a:extLst>
              <a:ext uri="{FF2B5EF4-FFF2-40B4-BE49-F238E27FC236}">
                <a16:creationId xmlns:a16="http://schemas.microsoft.com/office/drawing/2014/main" id="{222A8F69-B10C-4D5C-B5FB-E598A9BC799A}"/>
              </a:ext>
            </a:extLst>
          </p:cNvPr>
          <p:cNvGrpSpPr/>
          <p:nvPr/>
        </p:nvGrpSpPr>
        <p:grpSpPr>
          <a:xfrm>
            <a:off x="733425" y="4705350"/>
            <a:ext cx="7736944" cy="1485899"/>
            <a:chOff x="742950" y="4705350"/>
            <a:chExt cx="7736944" cy="1485899"/>
          </a:xfrm>
        </p:grpSpPr>
        <p:grpSp>
          <p:nvGrpSpPr>
            <p:cNvPr id="7" name="กลุ่ม 6">
              <a:extLst>
                <a:ext uri="{FF2B5EF4-FFF2-40B4-BE49-F238E27FC236}">
                  <a16:creationId xmlns:a16="http://schemas.microsoft.com/office/drawing/2014/main" id="{629A75C9-395E-4E25-ADF7-F251839DCB54}"/>
                </a:ext>
              </a:extLst>
            </p:cNvPr>
            <p:cNvGrpSpPr/>
            <p:nvPr/>
          </p:nvGrpSpPr>
          <p:grpSpPr>
            <a:xfrm>
              <a:off x="742950" y="4705350"/>
              <a:ext cx="7736944" cy="1485899"/>
              <a:chOff x="742950" y="4733925"/>
              <a:chExt cx="7736944" cy="1485899"/>
            </a:xfrm>
          </p:grpSpPr>
          <p:sp>
            <p:nvSpPr>
              <p:cNvPr id="6" name="สี่เหลี่ยมผืนผ้า: มุมมน 5">
                <a:extLst>
                  <a:ext uri="{FF2B5EF4-FFF2-40B4-BE49-F238E27FC236}">
                    <a16:creationId xmlns:a16="http://schemas.microsoft.com/office/drawing/2014/main" id="{AD527A5F-9E19-4A28-B9B8-F98CEBD00610}"/>
                  </a:ext>
                </a:extLst>
              </p:cNvPr>
              <p:cNvSpPr/>
              <p:nvPr/>
            </p:nvSpPr>
            <p:spPr>
              <a:xfrm>
                <a:off x="742950" y="4733925"/>
                <a:ext cx="7736944" cy="1485899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8" name="กลุ่ม 17">
                <a:extLst>
                  <a:ext uri="{FF2B5EF4-FFF2-40B4-BE49-F238E27FC236}">
                    <a16:creationId xmlns:a16="http://schemas.microsoft.com/office/drawing/2014/main" id="{EDF77C88-11A8-4218-B873-7BFAC62C923E}"/>
                  </a:ext>
                </a:extLst>
              </p:cNvPr>
              <p:cNvGrpSpPr/>
              <p:nvPr/>
            </p:nvGrpSpPr>
            <p:grpSpPr>
              <a:xfrm>
                <a:off x="1327134" y="4905666"/>
                <a:ext cx="4572000" cy="461665"/>
                <a:chOff x="1403334" y="5010441"/>
                <a:chExt cx="4572000" cy="461665"/>
              </a:xfrm>
            </p:grpSpPr>
            <p:sp>
              <p:nvSpPr>
                <p:cNvPr id="10" name="กล่องข้อความ 9">
                  <a:extLst>
                    <a:ext uri="{FF2B5EF4-FFF2-40B4-BE49-F238E27FC236}">
                      <a16:creationId xmlns:a16="http://schemas.microsoft.com/office/drawing/2014/main" id="{40EC0F5B-FE6A-4BAB-9203-D9EE0E8034AF}"/>
                    </a:ext>
                  </a:extLst>
                </p:cNvPr>
                <p:cNvSpPr txBox="1"/>
                <p:nvPr/>
              </p:nvSpPr>
              <p:spPr>
                <a:xfrm>
                  <a:off x="1403334" y="5010441"/>
                  <a:ext cx="4572000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th-TH" sz="2400" b="1" dirty="0">
                      <a:solidFill>
                        <a:srgbClr val="C00000"/>
                      </a:solidFill>
                      <a:latin typeface="Cordia New" panose="020B0304020202020204" pitchFamily="34" charset="-34"/>
                      <a:cs typeface="Cordia New" panose="020B0304020202020204" pitchFamily="34" charset="-34"/>
                    </a:rPr>
                    <a:t>ใส่โค้ดโปรแกรมไว้ในปุ่ม</a:t>
                  </a:r>
                  <a:endParaRPr lang="en-US" sz="2400" b="1" dirty="0">
                    <a:solidFill>
                      <a:srgbClr val="C00000"/>
                    </a:solidFill>
                    <a:latin typeface="Cordia New" panose="020B0304020202020204" pitchFamily="34" charset="-34"/>
                    <a:cs typeface="Cordia New" panose="020B0304020202020204" pitchFamily="34" charset="-34"/>
                  </a:endParaRPr>
                </a:p>
              </p:txBody>
            </p:sp>
            <p:pic>
              <p:nvPicPr>
                <p:cNvPr id="16" name="รูปภาพ 15">
                  <a:extLst>
                    <a:ext uri="{FF2B5EF4-FFF2-40B4-BE49-F238E27FC236}">
                      <a16:creationId xmlns:a16="http://schemas.microsoft.com/office/drawing/2014/main" id="{9634FF16-0042-46D4-BC43-73E1E2CBB79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808310" y="5010441"/>
                  <a:ext cx="1175212" cy="431440"/>
                </a:xfrm>
                <a:prstGeom prst="rect">
                  <a:avLst/>
                </a:prstGeom>
              </p:spPr>
            </p:pic>
          </p:grpSp>
        </p:grpSp>
        <p:pic>
          <p:nvPicPr>
            <p:cNvPr id="17" name="รูปภาพ 16">
              <a:extLst>
                <a:ext uri="{FF2B5EF4-FFF2-40B4-BE49-F238E27FC236}">
                  <a16:creationId xmlns:a16="http://schemas.microsoft.com/office/drawing/2014/main" id="{05EF2B85-FBF6-4E61-BE5E-B09E519061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57155" b="38207"/>
            <a:stretch/>
          </p:blipFill>
          <p:spPr>
            <a:xfrm>
              <a:off x="927104" y="5500184"/>
              <a:ext cx="7318234" cy="4883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47058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/>
      </p:transition>
    </mc:Choice>
    <mc:Fallback xmlns="">
      <p:transition spd="slow">
        <p:spli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D1A5C24B-D05A-440E-8E3C-2DAC06F777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4388" y="25196"/>
            <a:ext cx="831370" cy="805816"/>
          </a:xfrm>
          <a:prstGeom prst="rect">
            <a:avLst/>
          </a:prstGeom>
        </p:spPr>
      </p:pic>
      <p:grpSp>
        <p:nvGrpSpPr>
          <p:cNvPr id="12" name="กลุ่ม 11">
            <a:extLst>
              <a:ext uri="{FF2B5EF4-FFF2-40B4-BE49-F238E27FC236}">
                <a16:creationId xmlns:a16="http://schemas.microsoft.com/office/drawing/2014/main" id="{5BB99B36-757B-46CB-948A-2995462FCE9F}"/>
              </a:ext>
            </a:extLst>
          </p:cNvPr>
          <p:cNvGrpSpPr/>
          <p:nvPr/>
        </p:nvGrpSpPr>
        <p:grpSpPr>
          <a:xfrm>
            <a:off x="806332" y="756459"/>
            <a:ext cx="7556618" cy="1421476"/>
            <a:chOff x="806332" y="723207"/>
            <a:chExt cx="7556618" cy="1421476"/>
          </a:xfrm>
        </p:grpSpPr>
        <p:sp>
          <p:nvSpPr>
            <p:cNvPr id="11" name="สี่เหลี่ยมผืนผ้า: มุมมน 10">
              <a:extLst>
                <a:ext uri="{FF2B5EF4-FFF2-40B4-BE49-F238E27FC236}">
                  <a16:creationId xmlns:a16="http://schemas.microsoft.com/office/drawing/2014/main" id="{0B96BCC6-7746-4BA7-8EDE-A124DA283E91}"/>
                </a:ext>
              </a:extLst>
            </p:cNvPr>
            <p:cNvSpPr/>
            <p:nvPr/>
          </p:nvSpPr>
          <p:spPr>
            <a:xfrm>
              <a:off x="806332" y="723207"/>
              <a:ext cx="7556618" cy="1421476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38100">
              <a:solidFill>
                <a:schemeClr val="accent5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กล่องข้อความ 4">
              <a:extLst>
                <a:ext uri="{FF2B5EF4-FFF2-40B4-BE49-F238E27FC236}">
                  <a16:creationId xmlns:a16="http://schemas.microsoft.com/office/drawing/2014/main" id="{6184D9B1-41D0-4534-88E4-B50EF37288F6}"/>
                </a:ext>
              </a:extLst>
            </p:cNvPr>
            <p:cNvSpPr txBox="1"/>
            <p:nvPr/>
          </p:nvSpPr>
          <p:spPr>
            <a:xfrm>
              <a:off x="844618" y="834127"/>
              <a:ext cx="7518332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sz="2400" b="0" i="0" u="none" strike="noStrike" baseline="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             </a:t>
              </a:r>
              <a:r>
                <a:rPr lang="th-TH" sz="2400" b="0" i="0" u="none" strike="noStrike" baseline="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เมื่อใส่โค้ดเสร็จแล้ว ให้กดปุ่ม </a:t>
              </a:r>
              <a:r>
                <a:rPr lang="en-US" sz="2400" b="0" i="0" u="none" strike="noStrike" baseline="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F5 </a:t>
              </a:r>
              <a:r>
                <a:rPr lang="th-TH" sz="2400" b="0" i="0" u="none" strike="noStrike" baseline="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เพื่อดูผลลัพธ์โปรแกรม ในที่นี้ป้อนชื่อ วราภรณ์ นามสกุล อุ้มอังวะแล้วคลิกปุ่มทักทาย ก็จะมี </a:t>
              </a:r>
              <a:r>
                <a:rPr lang="en-US" sz="2400" b="0" i="0" u="none" strike="noStrike" baseline="0" dirty="0" err="1">
                  <a:latin typeface="Cordia New" panose="020B0304020202020204" pitchFamily="34" charset="-34"/>
                  <a:cs typeface="Cordia New" panose="020B0304020202020204" pitchFamily="34" charset="-34"/>
                </a:rPr>
                <a:t>MessageBox</a:t>
              </a:r>
              <a:r>
                <a:rPr lang="en-US" sz="2400" b="0" i="0" u="none" strike="noStrike" baseline="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 </a:t>
              </a:r>
              <a:r>
                <a:rPr lang="th-TH" sz="2400" b="0" i="0" u="none" strike="noStrike" baseline="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โชว์ขึ้นมาว่า “สวัสดี วราภรณ์ อุ้มอังวะ”</a:t>
              </a:r>
              <a:endParaRPr lang="en-US" sz="2400" dirty="0">
                <a:latin typeface="Cordia New" panose="020B0304020202020204" pitchFamily="34" charset="-34"/>
                <a:cs typeface="Cordia New" panose="020B0304020202020204" pitchFamily="34" charset="-34"/>
              </a:endParaRPr>
            </a:p>
          </p:txBody>
        </p:sp>
      </p:grpSp>
      <p:grpSp>
        <p:nvGrpSpPr>
          <p:cNvPr id="10" name="กลุ่ม 9">
            <a:extLst>
              <a:ext uri="{FF2B5EF4-FFF2-40B4-BE49-F238E27FC236}">
                <a16:creationId xmlns:a16="http://schemas.microsoft.com/office/drawing/2014/main" id="{FC520D8F-6ADB-47B3-894F-D2D5B8CC98B4}"/>
              </a:ext>
            </a:extLst>
          </p:cNvPr>
          <p:cNvGrpSpPr/>
          <p:nvPr/>
        </p:nvGrpSpPr>
        <p:grpSpPr>
          <a:xfrm>
            <a:off x="1605037" y="2369882"/>
            <a:ext cx="5997494" cy="3803620"/>
            <a:chOff x="1589879" y="2052073"/>
            <a:chExt cx="5997494" cy="3803620"/>
          </a:xfrm>
        </p:grpSpPr>
        <p:sp>
          <p:nvSpPr>
            <p:cNvPr id="6" name="กล่องข้อความ 5">
              <a:extLst>
                <a:ext uri="{FF2B5EF4-FFF2-40B4-BE49-F238E27FC236}">
                  <a16:creationId xmlns:a16="http://schemas.microsoft.com/office/drawing/2014/main" id="{67455853-A07D-4D98-9B58-2AB1DF9284BD}"/>
                </a:ext>
              </a:extLst>
            </p:cNvPr>
            <p:cNvSpPr txBox="1"/>
            <p:nvPr/>
          </p:nvSpPr>
          <p:spPr>
            <a:xfrm>
              <a:off x="1622194" y="2052073"/>
              <a:ext cx="198120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th-TH" sz="2400" b="1" dirty="0">
                  <a:solidFill>
                    <a:srgbClr val="C0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ผลลัพธ์โปรแกรม</a:t>
              </a:r>
              <a:endParaRPr lang="en-US" sz="2400" b="1" dirty="0">
                <a:solidFill>
                  <a:srgbClr val="C00000"/>
                </a:solidFill>
                <a:latin typeface="Cordia New" panose="020B0304020202020204" pitchFamily="34" charset="-34"/>
                <a:cs typeface="Cordia New" panose="020B0304020202020204" pitchFamily="34" charset="-34"/>
              </a:endParaRPr>
            </a:p>
          </p:txBody>
        </p:sp>
        <p:pic>
          <p:nvPicPr>
            <p:cNvPr id="7" name="รูปภาพ 6">
              <a:extLst>
                <a:ext uri="{FF2B5EF4-FFF2-40B4-BE49-F238E27FC236}">
                  <a16:creationId xmlns:a16="http://schemas.microsoft.com/office/drawing/2014/main" id="{33A346C0-CD1B-4469-92A1-57A5577582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5230" t="74052" r="15435" b="4055"/>
            <a:stretch/>
          </p:blipFill>
          <p:spPr>
            <a:xfrm>
              <a:off x="1589879" y="2513738"/>
              <a:ext cx="5997494" cy="2724213"/>
            </a:xfrm>
            <a:prstGeom prst="rect">
              <a:avLst/>
            </a:prstGeom>
          </p:spPr>
        </p:pic>
        <p:sp>
          <p:nvSpPr>
            <p:cNvPr id="9" name="กล่องข้อความ 8">
              <a:extLst>
                <a:ext uri="{FF2B5EF4-FFF2-40B4-BE49-F238E27FC236}">
                  <a16:creationId xmlns:a16="http://schemas.microsoft.com/office/drawing/2014/main" id="{54228B66-D6C8-4DAF-8E36-FA20EFD39B69}"/>
                </a:ext>
              </a:extLst>
            </p:cNvPr>
            <p:cNvSpPr txBox="1"/>
            <p:nvPr/>
          </p:nvSpPr>
          <p:spPr>
            <a:xfrm>
              <a:off x="2592104" y="5394028"/>
              <a:ext cx="4039986" cy="46166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txBody>
            <a:bodyPr wrap="square">
              <a:spAutoFit/>
            </a:bodyPr>
            <a:lstStyle/>
            <a:p>
              <a:r>
                <a:rPr lang="en-US" sz="2400" b="1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 </a:t>
              </a:r>
              <a:r>
                <a:rPr lang="th-TH" sz="2400" b="1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รูปที่ 11.9 </a:t>
              </a:r>
              <a:r>
                <a:rPr lang="th-TH" sz="24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ตัวอย่างหน้าต่างโปรแกรมทักทาย</a:t>
              </a:r>
              <a:endParaRPr lang="en-US" sz="2400" dirty="0">
                <a:latin typeface="Cordia New" panose="020B0304020202020204" pitchFamily="34" charset="-34"/>
                <a:cs typeface="Cordia New" panose="020B0304020202020204" pitchFamily="34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71003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/>
      </p:transition>
    </mc:Choice>
    <mc:Fallback xmlns="">
      <p:transition spd="slow">
        <p:spli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D1A5C24B-D05A-440E-8E3C-2DAC06F777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4388" y="25196"/>
            <a:ext cx="831370" cy="805816"/>
          </a:xfrm>
          <a:prstGeom prst="rect">
            <a:avLst/>
          </a:prstGeom>
        </p:spPr>
      </p:pic>
      <p:pic>
        <p:nvPicPr>
          <p:cNvPr id="2" name="รูปภาพ 1">
            <a:extLst>
              <a:ext uri="{FF2B5EF4-FFF2-40B4-BE49-F238E27FC236}">
                <a16:creationId xmlns:a16="http://schemas.microsoft.com/office/drawing/2014/main" id="{4E002BE4-F118-43A0-8280-B74205E5A30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5596" b="85930"/>
          <a:stretch/>
        </p:blipFill>
        <p:spPr>
          <a:xfrm>
            <a:off x="573892" y="287973"/>
            <a:ext cx="7690878" cy="884122"/>
          </a:xfrm>
          <a:prstGeom prst="rect">
            <a:avLst/>
          </a:prstGeom>
        </p:spPr>
      </p:pic>
      <p:grpSp>
        <p:nvGrpSpPr>
          <p:cNvPr id="19" name="กลุ่ม 18">
            <a:extLst>
              <a:ext uri="{FF2B5EF4-FFF2-40B4-BE49-F238E27FC236}">
                <a16:creationId xmlns:a16="http://schemas.microsoft.com/office/drawing/2014/main" id="{6445706A-84B4-4D07-9DBF-2D3D8692764C}"/>
              </a:ext>
            </a:extLst>
          </p:cNvPr>
          <p:cNvGrpSpPr/>
          <p:nvPr/>
        </p:nvGrpSpPr>
        <p:grpSpPr>
          <a:xfrm>
            <a:off x="1330037" y="1218644"/>
            <a:ext cx="5834353" cy="2474751"/>
            <a:chOff x="1330037" y="1310087"/>
            <a:chExt cx="5834353" cy="2474751"/>
          </a:xfrm>
        </p:grpSpPr>
        <p:grpSp>
          <p:nvGrpSpPr>
            <p:cNvPr id="8" name="กลุ่ม 7">
              <a:extLst>
                <a:ext uri="{FF2B5EF4-FFF2-40B4-BE49-F238E27FC236}">
                  <a16:creationId xmlns:a16="http://schemas.microsoft.com/office/drawing/2014/main" id="{CA4E1FB6-9678-44D7-8E00-A16A99DB1358}"/>
                </a:ext>
              </a:extLst>
            </p:cNvPr>
            <p:cNvGrpSpPr/>
            <p:nvPr/>
          </p:nvGrpSpPr>
          <p:grpSpPr>
            <a:xfrm>
              <a:off x="1330037" y="1310087"/>
              <a:ext cx="4572000" cy="461666"/>
              <a:chOff x="1645920" y="1436794"/>
              <a:chExt cx="4572000" cy="461666"/>
            </a:xfrm>
          </p:grpSpPr>
          <p:sp>
            <p:nvSpPr>
              <p:cNvPr id="5" name="กล่องข้อความ 4">
                <a:extLst>
                  <a:ext uri="{FF2B5EF4-FFF2-40B4-BE49-F238E27FC236}">
                    <a16:creationId xmlns:a16="http://schemas.microsoft.com/office/drawing/2014/main" id="{75576214-138E-4841-8313-86CA7954FEFA}"/>
                  </a:ext>
                </a:extLst>
              </p:cNvPr>
              <p:cNvSpPr txBox="1"/>
              <p:nvPr/>
            </p:nvSpPr>
            <p:spPr>
              <a:xfrm>
                <a:off x="1645920" y="1436795"/>
                <a:ext cx="45720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th-TH" sz="2400" b="1" i="0" u="none" strike="noStrike" baseline="0" dirty="0">
                    <a:solidFill>
                      <a:srgbClr val="C00000"/>
                    </a:solidFill>
                    <a:latin typeface="Cordia New" panose="020B0304020202020204" pitchFamily="34" charset="-34"/>
                    <a:cs typeface="Cordia New" panose="020B0304020202020204" pitchFamily="34" charset="-34"/>
                  </a:rPr>
                  <a:t>โค้ดโปรแกรมปุ่ม</a:t>
                </a:r>
                <a:endParaRPr lang="en-US" sz="2400" dirty="0">
                  <a:solidFill>
                    <a:srgbClr val="C0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endParaRPr>
              </a:p>
            </p:txBody>
          </p:sp>
          <p:pic>
            <p:nvPicPr>
              <p:cNvPr id="7" name="รูปภาพ 6">
                <a:extLst>
                  <a:ext uri="{FF2B5EF4-FFF2-40B4-BE49-F238E27FC236}">
                    <a16:creationId xmlns:a16="http://schemas.microsoft.com/office/drawing/2014/main" id="{66288F61-C525-4D11-863F-DDDCA9026A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351155" y="1436794"/>
                <a:ext cx="788584" cy="421619"/>
              </a:xfrm>
              <a:prstGeom prst="rect">
                <a:avLst/>
              </a:prstGeom>
            </p:spPr>
          </p:pic>
        </p:grpSp>
        <p:grpSp>
          <p:nvGrpSpPr>
            <p:cNvPr id="16" name="กลุ่ม 15">
              <a:extLst>
                <a:ext uri="{FF2B5EF4-FFF2-40B4-BE49-F238E27FC236}">
                  <a16:creationId xmlns:a16="http://schemas.microsoft.com/office/drawing/2014/main" id="{0F3C3EF4-1458-4CE0-8AFB-04136EE604F3}"/>
                </a:ext>
              </a:extLst>
            </p:cNvPr>
            <p:cNvGrpSpPr/>
            <p:nvPr/>
          </p:nvGrpSpPr>
          <p:grpSpPr>
            <a:xfrm>
              <a:off x="2119904" y="1846568"/>
              <a:ext cx="5044486" cy="1938270"/>
              <a:chOff x="2119904" y="1846568"/>
              <a:chExt cx="5044486" cy="1938270"/>
            </a:xfrm>
          </p:grpSpPr>
          <p:sp>
            <p:nvSpPr>
              <p:cNvPr id="15" name="สี่เหลี่ยมผืนผ้า: มุมมน 14">
                <a:extLst>
                  <a:ext uri="{FF2B5EF4-FFF2-40B4-BE49-F238E27FC236}">
                    <a16:creationId xmlns:a16="http://schemas.microsoft.com/office/drawing/2014/main" id="{DC29F4B4-0401-4886-A9AE-D19FF589BBBE}"/>
                  </a:ext>
                </a:extLst>
              </p:cNvPr>
              <p:cNvSpPr/>
              <p:nvPr/>
            </p:nvSpPr>
            <p:spPr>
              <a:xfrm>
                <a:off x="2119904" y="1846568"/>
                <a:ext cx="4960346" cy="1938269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9" name="รูปภาพ 8">
                <a:extLst>
                  <a:ext uri="{FF2B5EF4-FFF2-40B4-BE49-F238E27FC236}">
                    <a16:creationId xmlns:a16="http://schemas.microsoft.com/office/drawing/2014/main" id="{511E4617-0D38-40F8-B400-2AF7259E5B2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-2" t="19997" r="-1271" b="51319"/>
              <a:stretch/>
            </p:blipFill>
            <p:spPr>
              <a:xfrm>
                <a:off x="2119904" y="1846569"/>
                <a:ext cx="5044486" cy="1938269"/>
              </a:xfrm>
              <a:prstGeom prst="rect">
                <a:avLst/>
              </a:prstGeom>
            </p:spPr>
          </p:pic>
        </p:grpSp>
      </p:grpSp>
      <p:grpSp>
        <p:nvGrpSpPr>
          <p:cNvPr id="18" name="กลุ่ม 17">
            <a:extLst>
              <a:ext uri="{FF2B5EF4-FFF2-40B4-BE49-F238E27FC236}">
                <a16:creationId xmlns:a16="http://schemas.microsoft.com/office/drawing/2014/main" id="{A5CF476B-FEB8-4691-8202-08C4BA51F83C}"/>
              </a:ext>
            </a:extLst>
          </p:cNvPr>
          <p:cNvGrpSpPr/>
          <p:nvPr/>
        </p:nvGrpSpPr>
        <p:grpSpPr>
          <a:xfrm>
            <a:off x="1206461" y="3768212"/>
            <a:ext cx="5117434" cy="2773091"/>
            <a:chOff x="1206461" y="3784838"/>
            <a:chExt cx="5117434" cy="2773091"/>
          </a:xfrm>
        </p:grpSpPr>
        <p:sp>
          <p:nvSpPr>
            <p:cNvPr id="11" name="กล่องข้อความ 10">
              <a:extLst>
                <a:ext uri="{FF2B5EF4-FFF2-40B4-BE49-F238E27FC236}">
                  <a16:creationId xmlns:a16="http://schemas.microsoft.com/office/drawing/2014/main" id="{323F53A2-3C6E-49B4-86BE-31E1D584C31A}"/>
                </a:ext>
              </a:extLst>
            </p:cNvPr>
            <p:cNvSpPr txBox="1"/>
            <p:nvPr/>
          </p:nvSpPr>
          <p:spPr>
            <a:xfrm>
              <a:off x="1206461" y="3784838"/>
              <a:ext cx="457200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th-TH" sz="2400" b="1" dirty="0">
                  <a:solidFill>
                    <a:srgbClr val="0070C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ผลลัพธ์โปรแกรม</a:t>
              </a:r>
              <a:endParaRPr lang="en-US" sz="2400" b="1" dirty="0">
                <a:solidFill>
                  <a:srgbClr val="0070C0"/>
                </a:solidFill>
                <a:latin typeface="Cordia New" panose="020B0304020202020204" pitchFamily="34" charset="-34"/>
                <a:cs typeface="Cordia New" panose="020B0304020202020204" pitchFamily="34" charset="-34"/>
              </a:endParaRPr>
            </a:p>
          </p:txBody>
        </p:sp>
        <p:grpSp>
          <p:nvGrpSpPr>
            <p:cNvPr id="17" name="กลุ่ม 16">
              <a:extLst>
                <a:ext uri="{FF2B5EF4-FFF2-40B4-BE49-F238E27FC236}">
                  <a16:creationId xmlns:a16="http://schemas.microsoft.com/office/drawing/2014/main" id="{DF00AA40-0755-4CB8-A023-729B610AFF16}"/>
                </a:ext>
              </a:extLst>
            </p:cNvPr>
            <p:cNvGrpSpPr/>
            <p:nvPr/>
          </p:nvGrpSpPr>
          <p:grpSpPr>
            <a:xfrm>
              <a:off x="2847270" y="4169673"/>
              <a:ext cx="3476625" cy="2388256"/>
              <a:chOff x="2847270" y="4169673"/>
              <a:chExt cx="3476625" cy="2388256"/>
            </a:xfrm>
          </p:grpSpPr>
          <p:pic>
            <p:nvPicPr>
              <p:cNvPr id="12" name="รูปภาพ 11">
                <a:extLst>
                  <a:ext uri="{FF2B5EF4-FFF2-40B4-BE49-F238E27FC236}">
                    <a16:creationId xmlns:a16="http://schemas.microsoft.com/office/drawing/2014/main" id="{CB14E829-3C3F-409B-94FB-75182740CC3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20357" t="54919" r="20267" b="20679"/>
              <a:stretch/>
            </p:blipFill>
            <p:spPr>
              <a:xfrm>
                <a:off x="2847270" y="4169673"/>
                <a:ext cx="3476625" cy="1938269"/>
              </a:xfrm>
              <a:prstGeom prst="rect">
                <a:avLst/>
              </a:prstGeom>
            </p:spPr>
          </p:pic>
          <p:sp>
            <p:nvSpPr>
              <p:cNvPr id="14" name="กล่องข้อความ 13">
                <a:extLst>
                  <a:ext uri="{FF2B5EF4-FFF2-40B4-BE49-F238E27FC236}">
                    <a16:creationId xmlns:a16="http://schemas.microsoft.com/office/drawing/2014/main" id="{54218429-1740-4F66-9D82-363258607DE8}"/>
                  </a:ext>
                </a:extLst>
              </p:cNvPr>
              <p:cNvSpPr txBox="1"/>
              <p:nvPr/>
            </p:nvSpPr>
            <p:spPr>
              <a:xfrm>
                <a:off x="3342832" y="6157819"/>
                <a:ext cx="2435629" cy="400110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sz="2000" b="1" dirty="0"/>
                  <a:t> </a:t>
                </a:r>
                <a:r>
                  <a:rPr lang="th-TH" sz="2000" b="1" dirty="0"/>
                  <a:t>รูปที่ 11.10 </a:t>
                </a:r>
                <a:r>
                  <a:rPr lang="th-TH" sz="2000" dirty="0"/>
                  <a:t>โปรแกรมบวกเลข</a:t>
                </a:r>
                <a:endParaRPr lang="en-US" sz="20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08031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/>
      </p:transition>
    </mc:Choice>
    <mc:Fallback xmlns="">
      <p:transition spd="slow">
        <p:spli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D1A5C24B-D05A-440E-8E3C-2DAC06F777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4388" y="25196"/>
            <a:ext cx="831370" cy="805816"/>
          </a:xfrm>
          <a:prstGeom prst="rect">
            <a:avLst/>
          </a:prstGeom>
        </p:spPr>
      </p:pic>
      <p:pic>
        <p:nvPicPr>
          <p:cNvPr id="2" name="รูปภาพ 1">
            <a:extLst>
              <a:ext uri="{FF2B5EF4-FFF2-40B4-BE49-F238E27FC236}">
                <a16:creationId xmlns:a16="http://schemas.microsoft.com/office/drawing/2014/main" id="{EE687A77-5616-4E73-84E9-4609B8D95A4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85001" b="6685"/>
          <a:stretch/>
        </p:blipFill>
        <p:spPr>
          <a:xfrm>
            <a:off x="621761" y="386754"/>
            <a:ext cx="7582900" cy="855264"/>
          </a:xfrm>
          <a:prstGeom prst="rect">
            <a:avLst/>
          </a:prstGeom>
        </p:spPr>
      </p:pic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CFF0CC03-3033-4616-86E4-C287B92650F3}"/>
              </a:ext>
            </a:extLst>
          </p:cNvPr>
          <p:cNvSpPr txBox="1"/>
          <p:nvPr/>
        </p:nvSpPr>
        <p:spPr>
          <a:xfrm>
            <a:off x="939337" y="1109052"/>
            <a:ext cx="728348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sz="2400" b="1" dirty="0">
                <a:solidFill>
                  <a:srgbClr val="0070C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     โดยถ้าป้อนอายุ น้อยกว่า 60 จะขึ้นข้อความว่า “คุณเป็นเยาวชน” แต่ถ้าป้อน 60 ปีขึ้นไป จะขึ้นข้อความว่า “คุณเป็นเยาวชน”</a:t>
            </a:r>
            <a:endParaRPr lang="en-US" sz="2400" b="1" dirty="0">
              <a:solidFill>
                <a:srgbClr val="0070C0"/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grpSp>
        <p:nvGrpSpPr>
          <p:cNvPr id="15" name="กลุ่ม 14">
            <a:extLst>
              <a:ext uri="{FF2B5EF4-FFF2-40B4-BE49-F238E27FC236}">
                <a16:creationId xmlns:a16="http://schemas.microsoft.com/office/drawing/2014/main" id="{31B51881-2886-4756-95A2-8788118C6236}"/>
              </a:ext>
            </a:extLst>
          </p:cNvPr>
          <p:cNvGrpSpPr/>
          <p:nvPr/>
        </p:nvGrpSpPr>
        <p:grpSpPr>
          <a:xfrm>
            <a:off x="1392209" y="1973841"/>
            <a:ext cx="5751541" cy="4573606"/>
            <a:chOff x="1392209" y="1973841"/>
            <a:chExt cx="5751541" cy="4573606"/>
          </a:xfrm>
        </p:grpSpPr>
        <p:grpSp>
          <p:nvGrpSpPr>
            <p:cNvPr id="10" name="กลุ่ม 9">
              <a:extLst>
                <a:ext uri="{FF2B5EF4-FFF2-40B4-BE49-F238E27FC236}">
                  <a16:creationId xmlns:a16="http://schemas.microsoft.com/office/drawing/2014/main" id="{A9B82E95-9914-4544-8172-F42ED771EB8A}"/>
                </a:ext>
              </a:extLst>
            </p:cNvPr>
            <p:cNvGrpSpPr/>
            <p:nvPr/>
          </p:nvGrpSpPr>
          <p:grpSpPr>
            <a:xfrm>
              <a:off x="1392209" y="1973841"/>
              <a:ext cx="4572000" cy="465491"/>
              <a:chOff x="1230284" y="2084315"/>
              <a:chExt cx="4572000" cy="465491"/>
            </a:xfrm>
          </p:grpSpPr>
          <p:sp>
            <p:nvSpPr>
              <p:cNvPr id="7" name="กล่องข้อความ 6">
                <a:extLst>
                  <a:ext uri="{FF2B5EF4-FFF2-40B4-BE49-F238E27FC236}">
                    <a16:creationId xmlns:a16="http://schemas.microsoft.com/office/drawing/2014/main" id="{37DDA31B-7E13-4DA8-A91A-1528F93C0AB8}"/>
                  </a:ext>
                </a:extLst>
              </p:cNvPr>
              <p:cNvSpPr txBox="1"/>
              <p:nvPr/>
            </p:nvSpPr>
            <p:spPr>
              <a:xfrm>
                <a:off x="1230284" y="2088141"/>
                <a:ext cx="45720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th-TH" sz="2400" b="1" dirty="0">
                    <a:solidFill>
                      <a:srgbClr val="C00000"/>
                    </a:solidFill>
                    <a:latin typeface="Cordia New" panose="020B0304020202020204" pitchFamily="34" charset="-34"/>
                    <a:cs typeface="Cordia New" panose="020B0304020202020204" pitchFamily="34" charset="-34"/>
                  </a:rPr>
                  <a:t>โค้ดโปรแกรม ปุ่ม</a:t>
                </a:r>
                <a:endParaRPr lang="en-US" sz="2400" b="1" dirty="0">
                  <a:solidFill>
                    <a:srgbClr val="C0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endParaRPr>
              </a:p>
            </p:txBody>
          </p:sp>
          <p:pic>
            <p:nvPicPr>
              <p:cNvPr id="9" name="รูปภาพ 8">
                <a:extLst>
                  <a:ext uri="{FF2B5EF4-FFF2-40B4-BE49-F238E27FC236}">
                    <a16:creationId xmlns:a16="http://schemas.microsoft.com/office/drawing/2014/main" id="{BE27AC08-7141-4BAB-97E8-0389E18D08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968510" y="2084315"/>
                <a:ext cx="946785" cy="457871"/>
              </a:xfrm>
              <a:prstGeom prst="rect">
                <a:avLst/>
              </a:prstGeom>
            </p:spPr>
          </p:pic>
        </p:grpSp>
        <p:grpSp>
          <p:nvGrpSpPr>
            <p:cNvPr id="13" name="กลุ่ม 12">
              <a:extLst>
                <a:ext uri="{FF2B5EF4-FFF2-40B4-BE49-F238E27FC236}">
                  <a16:creationId xmlns:a16="http://schemas.microsoft.com/office/drawing/2014/main" id="{CCD91399-FEC1-4DC7-8313-E0583AB0B7E9}"/>
                </a:ext>
              </a:extLst>
            </p:cNvPr>
            <p:cNvGrpSpPr/>
            <p:nvPr/>
          </p:nvGrpSpPr>
          <p:grpSpPr>
            <a:xfrm>
              <a:off x="2091339" y="2479337"/>
              <a:ext cx="5052411" cy="4068110"/>
              <a:chOff x="2167539" y="2524242"/>
              <a:chExt cx="4852385" cy="3956530"/>
            </a:xfrm>
          </p:grpSpPr>
          <p:sp>
            <p:nvSpPr>
              <p:cNvPr id="12" name="สี่เหลี่ยมผืนผ้า: มุมมน 11">
                <a:extLst>
                  <a:ext uri="{FF2B5EF4-FFF2-40B4-BE49-F238E27FC236}">
                    <a16:creationId xmlns:a16="http://schemas.microsoft.com/office/drawing/2014/main" id="{17A784C9-5345-44E2-B755-EEF561750994}"/>
                  </a:ext>
                </a:extLst>
              </p:cNvPr>
              <p:cNvSpPr/>
              <p:nvPr/>
            </p:nvSpPr>
            <p:spPr>
              <a:xfrm>
                <a:off x="2186589" y="2571749"/>
                <a:ext cx="4808921" cy="3838575"/>
              </a:xfrm>
              <a:prstGeom prst="roundRect">
                <a:avLst>
                  <a:gd name="adj" fmla="val 5997"/>
                </a:avLst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1" name="รูปภาพ 10">
                <a:extLst>
                  <a:ext uri="{FF2B5EF4-FFF2-40B4-BE49-F238E27FC236}">
                    <a16:creationId xmlns:a16="http://schemas.microsoft.com/office/drawing/2014/main" id="{8FBBA416-57CE-4AD8-BEFB-A90F87D5195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t="12864" b="27757"/>
              <a:stretch/>
            </p:blipFill>
            <p:spPr>
              <a:xfrm>
                <a:off x="2167539" y="2524242"/>
                <a:ext cx="4852385" cy="395653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518711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/>
      </p:transition>
    </mc:Choice>
    <mc:Fallback xmlns="">
      <p:transition spd="slow">
        <p:spli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D1A5C24B-D05A-440E-8E3C-2DAC06F777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4388" y="25196"/>
            <a:ext cx="831370" cy="805816"/>
          </a:xfrm>
          <a:prstGeom prst="rect">
            <a:avLst/>
          </a:prstGeom>
        </p:spPr>
      </p:pic>
      <p:grpSp>
        <p:nvGrpSpPr>
          <p:cNvPr id="30" name="กลุ่ม 29">
            <a:extLst>
              <a:ext uri="{FF2B5EF4-FFF2-40B4-BE49-F238E27FC236}">
                <a16:creationId xmlns:a16="http://schemas.microsoft.com/office/drawing/2014/main" id="{E437739E-6B9F-4A76-B407-12C7F43FF6D4}"/>
              </a:ext>
            </a:extLst>
          </p:cNvPr>
          <p:cNvGrpSpPr/>
          <p:nvPr/>
        </p:nvGrpSpPr>
        <p:grpSpPr>
          <a:xfrm>
            <a:off x="881148" y="519622"/>
            <a:ext cx="7383239" cy="1566874"/>
            <a:chOff x="881148" y="561184"/>
            <a:chExt cx="7383239" cy="1566874"/>
          </a:xfrm>
        </p:grpSpPr>
        <p:sp>
          <p:nvSpPr>
            <p:cNvPr id="29" name="สี่เหลี่ยมผืนผ้า: มุมมน 28">
              <a:extLst>
                <a:ext uri="{FF2B5EF4-FFF2-40B4-BE49-F238E27FC236}">
                  <a16:creationId xmlns:a16="http://schemas.microsoft.com/office/drawing/2014/main" id="{A5F2A991-AAF6-4A28-B74F-6C27972E5204}"/>
                </a:ext>
              </a:extLst>
            </p:cNvPr>
            <p:cNvSpPr/>
            <p:nvPr/>
          </p:nvSpPr>
          <p:spPr>
            <a:xfrm>
              <a:off x="881148" y="561184"/>
              <a:ext cx="7383239" cy="1566874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" name="กลุ่ม 15">
              <a:extLst>
                <a:ext uri="{FF2B5EF4-FFF2-40B4-BE49-F238E27FC236}">
                  <a16:creationId xmlns:a16="http://schemas.microsoft.com/office/drawing/2014/main" id="{C7B18190-6D83-4ADC-9A37-20EC8D85C5BA}"/>
                </a:ext>
              </a:extLst>
            </p:cNvPr>
            <p:cNvGrpSpPr/>
            <p:nvPr/>
          </p:nvGrpSpPr>
          <p:grpSpPr>
            <a:xfrm>
              <a:off x="1197812" y="658012"/>
              <a:ext cx="6941666" cy="1342743"/>
              <a:chOff x="1214438" y="591510"/>
              <a:chExt cx="6941666" cy="1342743"/>
            </a:xfrm>
          </p:grpSpPr>
          <p:grpSp>
            <p:nvGrpSpPr>
              <p:cNvPr id="11" name="กลุ่ม 10">
                <a:extLst>
                  <a:ext uri="{FF2B5EF4-FFF2-40B4-BE49-F238E27FC236}">
                    <a16:creationId xmlns:a16="http://schemas.microsoft.com/office/drawing/2014/main" id="{846834C0-9235-454C-B5EA-46D26AEE18D9}"/>
                  </a:ext>
                </a:extLst>
              </p:cNvPr>
              <p:cNvGrpSpPr/>
              <p:nvPr/>
            </p:nvGrpSpPr>
            <p:grpSpPr>
              <a:xfrm>
                <a:off x="1478170" y="591510"/>
                <a:ext cx="4572000" cy="479003"/>
                <a:chOff x="1238250" y="582841"/>
                <a:chExt cx="4572000" cy="479003"/>
              </a:xfrm>
            </p:grpSpPr>
            <p:sp>
              <p:nvSpPr>
                <p:cNvPr id="5" name="กล่องข้อความ 4">
                  <a:extLst>
                    <a:ext uri="{FF2B5EF4-FFF2-40B4-BE49-F238E27FC236}">
                      <a16:creationId xmlns:a16="http://schemas.microsoft.com/office/drawing/2014/main" id="{401ACA3B-9B80-4A07-BC08-2A0A25B7E2EC}"/>
                    </a:ext>
                  </a:extLst>
                </p:cNvPr>
                <p:cNvSpPr txBox="1"/>
                <p:nvPr/>
              </p:nvSpPr>
              <p:spPr>
                <a:xfrm>
                  <a:off x="1238250" y="600179"/>
                  <a:ext cx="4572000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th-TH" sz="2400" b="1" i="0" u="none" strike="noStrike" baseline="0" dirty="0">
                      <a:solidFill>
                        <a:srgbClr val="2B1DFF"/>
                      </a:solidFill>
                      <a:latin typeface="Cordia New" panose="020B0304020202020204" pitchFamily="34" charset="-34"/>
                      <a:cs typeface="Cordia New" panose="020B0304020202020204" pitchFamily="34" charset="-34"/>
                    </a:rPr>
                    <a:t>โค้ดโปรแกรม ปุ่ม</a:t>
                  </a:r>
                  <a:endParaRPr lang="en-US" sz="2400" dirty="0">
                    <a:latin typeface="Cordia New" panose="020B0304020202020204" pitchFamily="34" charset="-34"/>
                    <a:cs typeface="Cordia New" panose="020B0304020202020204" pitchFamily="34" charset="-34"/>
                  </a:endParaRPr>
                </a:p>
              </p:txBody>
            </p:sp>
            <p:pic>
              <p:nvPicPr>
                <p:cNvPr id="8" name="รูปภาพ 7">
                  <a:extLst>
                    <a:ext uri="{FF2B5EF4-FFF2-40B4-BE49-F238E27FC236}">
                      <a16:creationId xmlns:a16="http://schemas.microsoft.com/office/drawing/2014/main" id="{45779B29-67D9-443A-B33E-828DC357E72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988469" y="582841"/>
                  <a:ext cx="973932" cy="402403"/>
                </a:xfrm>
                <a:prstGeom prst="rect">
                  <a:avLst/>
                </a:prstGeom>
              </p:spPr>
            </p:pic>
          </p:grpSp>
          <p:pic>
            <p:nvPicPr>
              <p:cNvPr id="13" name="รูปภาพ 12">
                <a:extLst>
                  <a:ext uri="{FF2B5EF4-FFF2-40B4-BE49-F238E27FC236}">
                    <a16:creationId xmlns:a16="http://schemas.microsoft.com/office/drawing/2014/main" id="{19ACA055-1E43-45B8-AD63-2FE2A72846B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1024" t="79170" r="1588" b="12994"/>
              <a:stretch/>
            </p:blipFill>
            <p:spPr>
              <a:xfrm>
                <a:off x="1214438" y="1167341"/>
                <a:ext cx="6941666" cy="766912"/>
              </a:xfrm>
              <a:prstGeom prst="rect">
                <a:avLst/>
              </a:prstGeom>
            </p:spPr>
          </p:pic>
        </p:grpSp>
      </p:grpSp>
      <p:grpSp>
        <p:nvGrpSpPr>
          <p:cNvPr id="32" name="กลุ่ม 31">
            <a:extLst>
              <a:ext uri="{FF2B5EF4-FFF2-40B4-BE49-F238E27FC236}">
                <a16:creationId xmlns:a16="http://schemas.microsoft.com/office/drawing/2014/main" id="{52319F9A-63F6-4A43-B11E-95486617CDE4}"/>
              </a:ext>
            </a:extLst>
          </p:cNvPr>
          <p:cNvGrpSpPr/>
          <p:nvPr/>
        </p:nvGrpSpPr>
        <p:grpSpPr>
          <a:xfrm>
            <a:off x="889460" y="2192346"/>
            <a:ext cx="7383239" cy="1357186"/>
            <a:chOff x="881147" y="2242224"/>
            <a:chExt cx="7383239" cy="1357186"/>
          </a:xfrm>
        </p:grpSpPr>
        <p:sp>
          <p:nvSpPr>
            <p:cNvPr id="31" name="สี่เหลี่ยมผืนผ้า: มุมมน 30">
              <a:extLst>
                <a:ext uri="{FF2B5EF4-FFF2-40B4-BE49-F238E27FC236}">
                  <a16:creationId xmlns:a16="http://schemas.microsoft.com/office/drawing/2014/main" id="{F643A927-CE6E-4651-82BE-E683B52C84C5}"/>
                </a:ext>
              </a:extLst>
            </p:cNvPr>
            <p:cNvSpPr/>
            <p:nvPr/>
          </p:nvSpPr>
          <p:spPr>
            <a:xfrm>
              <a:off x="881147" y="2242224"/>
              <a:ext cx="7383239" cy="1357186"/>
            </a:xfrm>
            <a:prstGeom prst="roundRect">
              <a:avLst/>
            </a:prstGeom>
            <a:solidFill>
              <a:srgbClr val="FFC1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" name="กลุ่ม 14">
              <a:extLst>
                <a:ext uri="{FF2B5EF4-FFF2-40B4-BE49-F238E27FC236}">
                  <a16:creationId xmlns:a16="http://schemas.microsoft.com/office/drawing/2014/main" id="{B96219DB-2BED-4DCD-9CDE-2E34EDCCE2D0}"/>
                </a:ext>
              </a:extLst>
            </p:cNvPr>
            <p:cNvGrpSpPr/>
            <p:nvPr/>
          </p:nvGrpSpPr>
          <p:grpSpPr>
            <a:xfrm>
              <a:off x="1214438" y="2416617"/>
              <a:ext cx="6941666" cy="960741"/>
              <a:chOff x="1214438" y="2192174"/>
              <a:chExt cx="6941666" cy="960741"/>
            </a:xfrm>
          </p:grpSpPr>
          <p:grpSp>
            <p:nvGrpSpPr>
              <p:cNvPr id="12" name="กลุ่ม 11">
                <a:extLst>
                  <a:ext uri="{FF2B5EF4-FFF2-40B4-BE49-F238E27FC236}">
                    <a16:creationId xmlns:a16="http://schemas.microsoft.com/office/drawing/2014/main" id="{047020B8-013D-4589-A925-F812543E22A0}"/>
                  </a:ext>
                </a:extLst>
              </p:cNvPr>
              <p:cNvGrpSpPr/>
              <p:nvPr/>
            </p:nvGrpSpPr>
            <p:grpSpPr>
              <a:xfrm>
                <a:off x="1478170" y="2192174"/>
                <a:ext cx="4572000" cy="461665"/>
                <a:chOff x="1685925" y="2844284"/>
                <a:chExt cx="4572000" cy="461665"/>
              </a:xfrm>
            </p:grpSpPr>
            <p:sp>
              <p:nvSpPr>
                <p:cNvPr id="6" name="กล่องข้อความ 5">
                  <a:extLst>
                    <a:ext uri="{FF2B5EF4-FFF2-40B4-BE49-F238E27FC236}">
                      <a16:creationId xmlns:a16="http://schemas.microsoft.com/office/drawing/2014/main" id="{627BD0F5-0757-4F52-8DBF-CC4B355D55C6}"/>
                    </a:ext>
                  </a:extLst>
                </p:cNvPr>
                <p:cNvSpPr txBox="1"/>
                <p:nvPr/>
              </p:nvSpPr>
              <p:spPr>
                <a:xfrm>
                  <a:off x="1685925" y="2844284"/>
                  <a:ext cx="4572000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th-TH" sz="2400" b="1" i="0" u="none" strike="noStrike" baseline="0" dirty="0">
                      <a:solidFill>
                        <a:srgbClr val="C00000"/>
                      </a:solidFill>
                      <a:latin typeface="Cordia New" panose="020B0304020202020204" pitchFamily="34" charset="-34"/>
                      <a:cs typeface="Cordia New" panose="020B0304020202020204" pitchFamily="34" charset="-34"/>
                    </a:rPr>
                    <a:t>โค้ดโปรแกรม ปุ่ม</a:t>
                  </a:r>
                  <a:endParaRPr lang="en-US" sz="2400" dirty="0">
                    <a:solidFill>
                      <a:srgbClr val="C00000"/>
                    </a:solidFill>
                    <a:latin typeface="Cordia New" panose="020B0304020202020204" pitchFamily="34" charset="-34"/>
                    <a:cs typeface="Cordia New" panose="020B0304020202020204" pitchFamily="34" charset="-34"/>
                  </a:endParaRPr>
                </a:p>
              </p:txBody>
            </p:sp>
            <p:pic>
              <p:nvPicPr>
                <p:cNvPr id="10" name="รูปภาพ 9">
                  <a:extLst>
                    <a:ext uri="{FF2B5EF4-FFF2-40B4-BE49-F238E27FC236}">
                      <a16:creationId xmlns:a16="http://schemas.microsoft.com/office/drawing/2014/main" id="{4D7D00AC-445F-45E3-9CA5-6C3D7631D93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421855" y="2856305"/>
                  <a:ext cx="1150145" cy="406270"/>
                </a:xfrm>
                <a:prstGeom prst="rect">
                  <a:avLst/>
                </a:prstGeom>
              </p:spPr>
            </p:pic>
          </p:grpSp>
          <p:pic>
            <p:nvPicPr>
              <p:cNvPr id="14" name="รูปภาพ 13">
                <a:extLst>
                  <a:ext uri="{FF2B5EF4-FFF2-40B4-BE49-F238E27FC236}">
                    <a16:creationId xmlns:a16="http://schemas.microsoft.com/office/drawing/2014/main" id="{DE7CBFAF-467F-41D5-A720-8DDAAE71BB9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1022" t="95775" r="1590"/>
              <a:stretch/>
            </p:blipFill>
            <p:spPr>
              <a:xfrm>
                <a:off x="1214438" y="2739403"/>
                <a:ext cx="6941666" cy="413512"/>
              </a:xfrm>
              <a:prstGeom prst="rect">
                <a:avLst/>
              </a:prstGeom>
            </p:spPr>
          </p:pic>
        </p:grpSp>
      </p:grpSp>
      <p:grpSp>
        <p:nvGrpSpPr>
          <p:cNvPr id="40" name="กลุ่ม 39">
            <a:extLst>
              <a:ext uri="{FF2B5EF4-FFF2-40B4-BE49-F238E27FC236}">
                <a16:creationId xmlns:a16="http://schemas.microsoft.com/office/drawing/2014/main" id="{3F2B3930-0D12-471A-8B18-6ED51291B28E}"/>
              </a:ext>
            </a:extLst>
          </p:cNvPr>
          <p:cNvGrpSpPr/>
          <p:nvPr/>
        </p:nvGrpSpPr>
        <p:grpSpPr>
          <a:xfrm>
            <a:off x="461677" y="3634349"/>
            <a:ext cx="4692214" cy="2777027"/>
            <a:chOff x="453364" y="3759041"/>
            <a:chExt cx="4692214" cy="2777027"/>
          </a:xfrm>
        </p:grpSpPr>
        <p:grpSp>
          <p:nvGrpSpPr>
            <p:cNvPr id="35" name="กลุ่ม 34">
              <a:extLst>
                <a:ext uri="{FF2B5EF4-FFF2-40B4-BE49-F238E27FC236}">
                  <a16:creationId xmlns:a16="http://schemas.microsoft.com/office/drawing/2014/main" id="{561F2B5E-E8F9-4184-AE04-026364E2763C}"/>
                </a:ext>
              </a:extLst>
            </p:cNvPr>
            <p:cNvGrpSpPr/>
            <p:nvPr/>
          </p:nvGrpSpPr>
          <p:grpSpPr>
            <a:xfrm>
              <a:off x="453364" y="3759041"/>
              <a:ext cx="4692214" cy="2341193"/>
              <a:chOff x="453364" y="3858795"/>
              <a:chExt cx="4692214" cy="2341193"/>
            </a:xfrm>
          </p:grpSpPr>
          <p:sp>
            <p:nvSpPr>
              <p:cNvPr id="18" name="กล่องข้อความ 17">
                <a:extLst>
                  <a:ext uri="{FF2B5EF4-FFF2-40B4-BE49-F238E27FC236}">
                    <a16:creationId xmlns:a16="http://schemas.microsoft.com/office/drawing/2014/main" id="{386F6346-5998-4D5E-AF09-8467009DB9B7}"/>
                  </a:ext>
                </a:extLst>
              </p:cNvPr>
              <p:cNvSpPr txBox="1"/>
              <p:nvPr/>
            </p:nvSpPr>
            <p:spPr>
              <a:xfrm>
                <a:off x="573578" y="3858795"/>
                <a:ext cx="4572000" cy="4308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th-TH" sz="2200" b="1" dirty="0">
                    <a:solidFill>
                      <a:srgbClr val="002060"/>
                    </a:solidFill>
                    <a:latin typeface="Cordia New" panose="020B0304020202020204" pitchFamily="34" charset="-34"/>
                    <a:cs typeface="Cordia New" panose="020B0304020202020204" pitchFamily="34" charset="-34"/>
                  </a:rPr>
                  <a:t>ผลลัพธ์โปรแกรม เมื่อป้อนอายุน้อยกว่า 60</a:t>
                </a:r>
                <a:endParaRPr lang="en-US" sz="2200" b="1" dirty="0">
                  <a:solidFill>
                    <a:srgbClr val="002060"/>
                  </a:solidFill>
                  <a:latin typeface="Cordia New" panose="020B0304020202020204" pitchFamily="34" charset="-34"/>
                  <a:cs typeface="Cordia New" panose="020B0304020202020204" pitchFamily="34" charset="-34"/>
                </a:endParaRPr>
              </a:p>
            </p:txBody>
          </p:sp>
          <p:pic>
            <p:nvPicPr>
              <p:cNvPr id="24" name="รูปภาพ 23">
                <a:extLst>
                  <a:ext uri="{FF2B5EF4-FFF2-40B4-BE49-F238E27FC236}">
                    <a16:creationId xmlns:a16="http://schemas.microsoft.com/office/drawing/2014/main" id="{0244E5F6-794D-48DA-A104-3A14312945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53364" y="4285855"/>
                <a:ext cx="3990025" cy="1914133"/>
              </a:xfrm>
              <a:prstGeom prst="rect">
                <a:avLst/>
              </a:prstGeom>
            </p:spPr>
          </p:pic>
        </p:grpSp>
        <p:sp>
          <p:nvSpPr>
            <p:cNvPr id="34" name="กล่องข้อความ 33">
              <a:extLst>
                <a:ext uri="{FF2B5EF4-FFF2-40B4-BE49-F238E27FC236}">
                  <a16:creationId xmlns:a16="http://schemas.microsoft.com/office/drawing/2014/main" id="{B84B5C35-A712-4200-9FFF-38481DA40C99}"/>
                </a:ext>
              </a:extLst>
            </p:cNvPr>
            <p:cNvSpPr txBox="1"/>
            <p:nvPr/>
          </p:nvSpPr>
          <p:spPr>
            <a:xfrm>
              <a:off x="631763" y="6166736"/>
              <a:ext cx="3582787" cy="369332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txBody>
            <a:bodyPr wrap="square">
              <a:spAutoFit/>
            </a:bodyPr>
            <a:lstStyle/>
            <a:p>
              <a:r>
                <a:rPr lang="th-TH" b="1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รูปที่ 11.11 </a:t>
              </a:r>
              <a:r>
                <a:rPr lang="th-TH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ผลลัพธ์โปรแกรม เมื่อป้อนอายุน้อยกว่า 60</a:t>
              </a:r>
              <a:endParaRPr lang="en-US" dirty="0">
                <a:latin typeface="Cordia New" panose="020B0304020202020204" pitchFamily="34" charset="-34"/>
                <a:cs typeface="Cordia New" panose="020B0304020202020204" pitchFamily="34" charset="-34"/>
              </a:endParaRPr>
            </a:p>
          </p:txBody>
        </p:sp>
      </p:grpSp>
      <p:grpSp>
        <p:nvGrpSpPr>
          <p:cNvPr id="39" name="กลุ่ม 38">
            <a:extLst>
              <a:ext uri="{FF2B5EF4-FFF2-40B4-BE49-F238E27FC236}">
                <a16:creationId xmlns:a16="http://schemas.microsoft.com/office/drawing/2014/main" id="{9D39E4D1-BFFC-4562-B920-6C786215FD0C}"/>
              </a:ext>
            </a:extLst>
          </p:cNvPr>
          <p:cNvGrpSpPr/>
          <p:nvPr/>
        </p:nvGrpSpPr>
        <p:grpSpPr>
          <a:xfrm>
            <a:off x="4630957" y="3659287"/>
            <a:ext cx="4572000" cy="2760401"/>
            <a:chOff x="4581079" y="3759041"/>
            <a:chExt cx="4572000" cy="2760401"/>
          </a:xfrm>
        </p:grpSpPr>
        <p:grpSp>
          <p:nvGrpSpPr>
            <p:cNvPr id="36" name="กลุ่ม 35">
              <a:extLst>
                <a:ext uri="{FF2B5EF4-FFF2-40B4-BE49-F238E27FC236}">
                  <a16:creationId xmlns:a16="http://schemas.microsoft.com/office/drawing/2014/main" id="{FCB7514D-D05C-4286-A87F-F5B8E7E6003A}"/>
                </a:ext>
              </a:extLst>
            </p:cNvPr>
            <p:cNvGrpSpPr/>
            <p:nvPr/>
          </p:nvGrpSpPr>
          <p:grpSpPr>
            <a:xfrm>
              <a:off x="4581079" y="3759041"/>
              <a:ext cx="4572000" cy="2334370"/>
              <a:chOff x="4635393" y="3858612"/>
              <a:chExt cx="4572000" cy="2334370"/>
            </a:xfrm>
          </p:grpSpPr>
          <p:pic>
            <p:nvPicPr>
              <p:cNvPr id="26" name="รูปภาพ 25">
                <a:extLst>
                  <a:ext uri="{FF2B5EF4-FFF2-40B4-BE49-F238E27FC236}">
                    <a16:creationId xmlns:a16="http://schemas.microsoft.com/office/drawing/2014/main" id="{C6D4AAB7-356C-4D9D-A3DF-7C56AF8361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688379" y="4278849"/>
                <a:ext cx="3990023" cy="1914133"/>
              </a:xfrm>
              <a:prstGeom prst="rect">
                <a:avLst/>
              </a:prstGeom>
            </p:spPr>
          </p:pic>
          <p:sp>
            <p:nvSpPr>
              <p:cNvPr id="28" name="กล่องข้อความ 27">
                <a:extLst>
                  <a:ext uri="{FF2B5EF4-FFF2-40B4-BE49-F238E27FC236}">
                    <a16:creationId xmlns:a16="http://schemas.microsoft.com/office/drawing/2014/main" id="{D72DEF87-ACAD-4EB9-9D8A-B308CB1D7F59}"/>
                  </a:ext>
                </a:extLst>
              </p:cNvPr>
              <p:cNvSpPr txBox="1"/>
              <p:nvPr/>
            </p:nvSpPr>
            <p:spPr>
              <a:xfrm>
                <a:off x="4635393" y="3858612"/>
                <a:ext cx="4572000" cy="4308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th-TH" sz="2200" b="1" dirty="0">
                    <a:solidFill>
                      <a:srgbClr val="002060"/>
                    </a:solidFill>
                    <a:latin typeface="Cordia New" panose="020B0304020202020204" pitchFamily="34" charset="-34"/>
                    <a:cs typeface="Cordia New" panose="020B0304020202020204" pitchFamily="34" charset="-34"/>
                  </a:rPr>
                  <a:t>ผลลัพธ์โปรแกรม เมื่อป้อนอายุตั้งแต่ 60 ขึ้นไป</a:t>
                </a:r>
                <a:endParaRPr lang="en-US" sz="2200" b="1" dirty="0">
                  <a:solidFill>
                    <a:srgbClr val="002060"/>
                  </a:solidFill>
                  <a:latin typeface="Cordia New" panose="020B0304020202020204" pitchFamily="34" charset="-34"/>
                  <a:cs typeface="Cordia New" panose="020B0304020202020204" pitchFamily="34" charset="-34"/>
                </a:endParaRPr>
              </a:p>
            </p:txBody>
          </p:sp>
        </p:grpSp>
        <p:sp>
          <p:nvSpPr>
            <p:cNvPr id="38" name="กล่องข้อความ 37">
              <a:extLst>
                <a:ext uri="{FF2B5EF4-FFF2-40B4-BE49-F238E27FC236}">
                  <a16:creationId xmlns:a16="http://schemas.microsoft.com/office/drawing/2014/main" id="{6806B247-6D23-43E4-9218-11B16FEAB34D}"/>
                </a:ext>
              </a:extLst>
            </p:cNvPr>
            <p:cNvSpPr txBox="1"/>
            <p:nvPr/>
          </p:nvSpPr>
          <p:spPr>
            <a:xfrm>
              <a:off x="4765271" y="6150110"/>
              <a:ext cx="3780213" cy="369332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txBody>
            <a:bodyPr wrap="square">
              <a:spAutoFit/>
            </a:bodyPr>
            <a:lstStyle/>
            <a:p>
              <a:r>
                <a:rPr lang="th-TH" b="1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รูปที่ 11.12 </a:t>
              </a:r>
              <a:r>
                <a:rPr lang="th-TH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ผลลัพธ์โปรแกรม เมื่อป้อนอายุตั้งแต่ 60 ขึ้นไป</a:t>
              </a:r>
              <a:endParaRPr lang="en-US" dirty="0">
                <a:latin typeface="Cordia New" panose="020B0304020202020204" pitchFamily="34" charset="-34"/>
                <a:cs typeface="Cordia New" panose="020B0304020202020204" pitchFamily="34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0286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/>
      </p:transition>
    </mc:Choice>
    <mc:Fallback xmlns="">
      <p:transition spd="slow">
        <p:spli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D1A5C24B-D05A-440E-8E3C-2DAC06F777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4388" y="25196"/>
            <a:ext cx="831370" cy="805816"/>
          </a:xfrm>
          <a:prstGeom prst="rect">
            <a:avLst/>
          </a:prstGeom>
        </p:spPr>
      </p:pic>
      <p:pic>
        <p:nvPicPr>
          <p:cNvPr id="2" name="รูปภาพ 1">
            <a:extLst>
              <a:ext uri="{FF2B5EF4-FFF2-40B4-BE49-F238E27FC236}">
                <a16:creationId xmlns:a16="http://schemas.microsoft.com/office/drawing/2014/main" id="{6803FF38-2CD5-42F3-9DE1-79A27E98E53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64255" b="28772"/>
          <a:stretch/>
        </p:blipFill>
        <p:spPr>
          <a:xfrm>
            <a:off x="573073" y="452349"/>
            <a:ext cx="7769254" cy="776376"/>
          </a:xfrm>
          <a:prstGeom prst="rect">
            <a:avLst/>
          </a:prstGeom>
        </p:spPr>
      </p:pic>
      <p:grpSp>
        <p:nvGrpSpPr>
          <p:cNvPr id="23" name="กลุ่ม 22">
            <a:extLst>
              <a:ext uri="{FF2B5EF4-FFF2-40B4-BE49-F238E27FC236}">
                <a16:creationId xmlns:a16="http://schemas.microsoft.com/office/drawing/2014/main" id="{72F16D70-17F3-4807-8C9D-CAEA42CB5AF6}"/>
              </a:ext>
            </a:extLst>
          </p:cNvPr>
          <p:cNvGrpSpPr/>
          <p:nvPr/>
        </p:nvGrpSpPr>
        <p:grpSpPr>
          <a:xfrm>
            <a:off x="1228725" y="1171872"/>
            <a:ext cx="6264648" cy="2443856"/>
            <a:chOff x="1228725" y="1362372"/>
            <a:chExt cx="6264648" cy="2443856"/>
          </a:xfrm>
        </p:grpSpPr>
        <p:grpSp>
          <p:nvGrpSpPr>
            <p:cNvPr id="8" name="กลุ่ม 7">
              <a:extLst>
                <a:ext uri="{FF2B5EF4-FFF2-40B4-BE49-F238E27FC236}">
                  <a16:creationId xmlns:a16="http://schemas.microsoft.com/office/drawing/2014/main" id="{DD9812BA-8310-4BC9-B7B5-BC34B1EFEBF4}"/>
                </a:ext>
              </a:extLst>
            </p:cNvPr>
            <p:cNvGrpSpPr/>
            <p:nvPr/>
          </p:nvGrpSpPr>
          <p:grpSpPr>
            <a:xfrm>
              <a:off x="1228725" y="1362372"/>
              <a:ext cx="4572000" cy="461665"/>
              <a:chOff x="1228725" y="1362372"/>
              <a:chExt cx="4572000" cy="461665"/>
            </a:xfrm>
          </p:grpSpPr>
          <p:sp>
            <p:nvSpPr>
              <p:cNvPr id="5" name="กล่องข้อความ 4">
                <a:extLst>
                  <a:ext uri="{FF2B5EF4-FFF2-40B4-BE49-F238E27FC236}">
                    <a16:creationId xmlns:a16="http://schemas.microsoft.com/office/drawing/2014/main" id="{128B7896-EAC2-44E7-9C6F-95AB73F6ECB3}"/>
                  </a:ext>
                </a:extLst>
              </p:cNvPr>
              <p:cNvSpPr txBox="1"/>
              <p:nvPr/>
            </p:nvSpPr>
            <p:spPr>
              <a:xfrm>
                <a:off x="1228725" y="1362372"/>
                <a:ext cx="45720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th-TH" sz="2400" b="1" i="0" u="none" strike="noStrike" baseline="0" dirty="0">
                    <a:solidFill>
                      <a:srgbClr val="7030A0"/>
                    </a:solidFill>
                    <a:latin typeface="Cordia New" panose="020B0304020202020204" pitchFamily="34" charset="-34"/>
                    <a:cs typeface="Cordia New" panose="020B0304020202020204" pitchFamily="34" charset="-34"/>
                  </a:rPr>
                  <a:t>โค้ดโปรแกรม ปุ่ม</a:t>
                </a:r>
                <a:endParaRPr lang="en-US" sz="2400" dirty="0">
                  <a:solidFill>
                    <a:srgbClr val="7030A0"/>
                  </a:solidFill>
                  <a:latin typeface="Cordia New" panose="020B0304020202020204" pitchFamily="34" charset="-34"/>
                  <a:cs typeface="Cordia New" panose="020B0304020202020204" pitchFamily="34" charset="-34"/>
                </a:endParaRPr>
              </a:p>
            </p:txBody>
          </p:sp>
          <p:pic>
            <p:nvPicPr>
              <p:cNvPr id="7" name="รูปภาพ 6">
                <a:extLst>
                  <a:ext uri="{FF2B5EF4-FFF2-40B4-BE49-F238E27FC236}">
                    <a16:creationId xmlns:a16="http://schemas.microsoft.com/office/drawing/2014/main" id="{CF82F92F-2037-4D19-81F6-2AA777F33E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007628" y="1379775"/>
                <a:ext cx="854974" cy="396637"/>
              </a:xfrm>
              <a:prstGeom prst="rect">
                <a:avLst/>
              </a:prstGeom>
            </p:spPr>
          </p:pic>
        </p:grpSp>
        <p:grpSp>
          <p:nvGrpSpPr>
            <p:cNvPr id="11" name="กลุ่ม 10">
              <a:extLst>
                <a:ext uri="{FF2B5EF4-FFF2-40B4-BE49-F238E27FC236}">
                  <a16:creationId xmlns:a16="http://schemas.microsoft.com/office/drawing/2014/main" id="{BADBCA82-C850-4ABD-ABE4-15FAFBD0A337}"/>
                </a:ext>
              </a:extLst>
            </p:cNvPr>
            <p:cNvGrpSpPr/>
            <p:nvPr/>
          </p:nvGrpSpPr>
          <p:grpSpPr>
            <a:xfrm>
              <a:off x="1638153" y="1858364"/>
              <a:ext cx="5855220" cy="1947864"/>
              <a:chOff x="934992" y="2624435"/>
              <a:chExt cx="5855220" cy="1947864"/>
            </a:xfrm>
          </p:grpSpPr>
          <p:sp>
            <p:nvSpPr>
              <p:cNvPr id="10" name="สี่เหลี่ยมผืนผ้า: มุมมน 9">
                <a:extLst>
                  <a:ext uri="{FF2B5EF4-FFF2-40B4-BE49-F238E27FC236}">
                    <a16:creationId xmlns:a16="http://schemas.microsoft.com/office/drawing/2014/main" id="{678EB321-13DA-41E7-9ADD-DDEC2855AE82}"/>
                  </a:ext>
                </a:extLst>
              </p:cNvPr>
              <p:cNvSpPr/>
              <p:nvPr/>
            </p:nvSpPr>
            <p:spPr>
              <a:xfrm>
                <a:off x="934992" y="2624435"/>
                <a:ext cx="5855220" cy="1947864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9" name="รูปภาพ 8">
                <a:extLst>
                  <a:ext uri="{FF2B5EF4-FFF2-40B4-BE49-F238E27FC236}">
                    <a16:creationId xmlns:a16="http://schemas.microsoft.com/office/drawing/2014/main" id="{E89A4D37-BFFF-48F8-8374-5A9349B866E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t="76787"/>
              <a:stretch/>
            </p:blipFill>
            <p:spPr>
              <a:xfrm>
                <a:off x="934992" y="2624435"/>
                <a:ext cx="5855220" cy="1947864"/>
              </a:xfrm>
              <a:prstGeom prst="rect">
                <a:avLst/>
              </a:prstGeom>
            </p:spPr>
          </p:pic>
        </p:grpSp>
      </p:grpSp>
      <p:grpSp>
        <p:nvGrpSpPr>
          <p:cNvPr id="24" name="กลุ่ม 23">
            <a:extLst>
              <a:ext uri="{FF2B5EF4-FFF2-40B4-BE49-F238E27FC236}">
                <a16:creationId xmlns:a16="http://schemas.microsoft.com/office/drawing/2014/main" id="{86B02307-DDE8-4E8D-95B3-B50813B0335C}"/>
              </a:ext>
            </a:extLst>
          </p:cNvPr>
          <p:cNvGrpSpPr/>
          <p:nvPr/>
        </p:nvGrpSpPr>
        <p:grpSpPr>
          <a:xfrm>
            <a:off x="1113875" y="3726725"/>
            <a:ext cx="6687650" cy="1209466"/>
            <a:chOff x="1113875" y="3888650"/>
            <a:chExt cx="6687650" cy="1209466"/>
          </a:xfrm>
        </p:grpSpPr>
        <p:sp>
          <p:nvSpPr>
            <p:cNvPr id="13" name="กล่องข้อความ 12">
              <a:extLst>
                <a:ext uri="{FF2B5EF4-FFF2-40B4-BE49-F238E27FC236}">
                  <a16:creationId xmlns:a16="http://schemas.microsoft.com/office/drawing/2014/main" id="{1E634D0E-2D94-43FE-912E-B96F72F9F995}"/>
                </a:ext>
              </a:extLst>
            </p:cNvPr>
            <p:cNvSpPr txBox="1"/>
            <p:nvPr/>
          </p:nvSpPr>
          <p:spPr>
            <a:xfrm>
              <a:off x="1113875" y="3888650"/>
              <a:ext cx="457200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b="1" dirty="0">
                  <a:solidFill>
                    <a:srgbClr val="C0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number </a:t>
              </a:r>
              <a:r>
                <a:rPr lang="th-TH" sz="2400" b="1" dirty="0">
                  <a:solidFill>
                    <a:srgbClr val="C0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เป็นตัวเป็นที่ใช้เก็บตัวเลข</a:t>
              </a:r>
              <a:endParaRPr lang="en-US" sz="2400" b="1" dirty="0">
                <a:solidFill>
                  <a:srgbClr val="C00000"/>
                </a:solidFill>
                <a:latin typeface="Cordia New" panose="020B0304020202020204" pitchFamily="34" charset="-34"/>
                <a:cs typeface="Cordia New" panose="020B0304020202020204" pitchFamily="34" charset="-34"/>
              </a:endParaRPr>
            </a:p>
          </p:txBody>
        </p:sp>
        <p:pic>
          <p:nvPicPr>
            <p:cNvPr id="16" name="รูปภาพ 15">
              <a:extLst>
                <a:ext uri="{FF2B5EF4-FFF2-40B4-BE49-F238E27FC236}">
                  <a16:creationId xmlns:a16="http://schemas.microsoft.com/office/drawing/2014/main" id="{B698F1FB-80A5-436B-B0BE-99826C68AD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-118" t="13163" r="-158" b="76578"/>
            <a:stretch/>
          </p:blipFill>
          <p:spPr>
            <a:xfrm>
              <a:off x="1113875" y="4321740"/>
              <a:ext cx="6687650" cy="776376"/>
            </a:xfrm>
            <a:prstGeom prst="rect">
              <a:avLst/>
            </a:prstGeom>
          </p:spPr>
        </p:pic>
      </p:grpSp>
      <p:grpSp>
        <p:nvGrpSpPr>
          <p:cNvPr id="25" name="กลุ่ม 24">
            <a:extLst>
              <a:ext uri="{FF2B5EF4-FFF2-40B4-BE49-F238E27FC236}">
                <a16:creationId xmlns:a16="http://schemas.microsoft.com/office/drawing/2014/main" id="{9AFFBED0-6242-4EE9-A564-2678F0E58A97}"/>
              </a:ext>
            </a:extLst>
          </p:cNvPr>
          <p:cNvGrpSpPr/>
          <p:nvPr/>
        </p:nvGrpSpPr>
        <p:grpSpPr>
          <a:xfrm>
            <a:off x="1090923" y="5081644"/>
            <a:ext cx="6710602" cy="1278236"/>
            <a:chOff x="1090923" y="5224519"/>
            <a:chExt cx="6710602" cy="1278236"/>
          </a:xfrm>
        </p:grpSpPr>
        <p:grpSp>
          <p:nvGrpSpPr>
            <p:cNvPr id="21" name="กลุ่ม 20">
              <a:extLst>
                <a:ext uri="{FF2B5EF4-FFF2-40B4-BE49-F238E27FC236}">
                  <a16:creationId xmlns:a16="http://schemas.microsoft.com/office/drawing/2014/main" id="{3F23BC85-5343-4242-85E0-36E24C933E43}"/>
                </a:ext>
              </a:extLst>
            </p:cNvPr>
            <p:cNvGrpSpPr/>
            <p:nvPr/>
          </p:nvGrpSpPr>
          <p:grpSpPr>
            <a:xfrm>
              <a:off x="1090923" y="5224519"/>
              <a:ext cx="4709801" cy="461665"/>
              <a:chOff x="1090924" y="5249458"/>
              <a:chExt cx="4572000" cy="461665"/>
            </a:xfrm>
          </p:grpSpPr>
          <p:sp>
            <p:nvSpPr>
              <p:cNvPr id="18" name="กล่องข้อความ 17">
                <a:extLst>
                  <a:ext uri="{FF2B5EF4-FFF2-40B4-BE49-F238E27FC236}">
                    <a16:creationId xmlns:a16="http://schemas.microsoft.com/office/drawing/2014/main" id="{1C61FC40-42D8-417E-8457-8FE073CBE411}"/>
                  </a:ext>
                </a:extLst>
              </p:cNvPr>
              <p:cNvSpPr txBox="1"/>
              <p:nvPr/>
            </p:nvSpPr>
            <p:spPr>
              <a:xfrm>
                <a:off x="1090924" y="5249458"/>
                <a:ext cx="45720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th-TH" sz="2400" b="1" dirty="0">
                    <a:solidFill>
                      <a:srgbClr val="0070C0"/>
                    </a:solidFill>
                    <a:latin typeface="Cordia New" panose="020B0304020202020204" pitchFamily="34" charset="-34"/>
                    <a:cs typeface="Cordia New" panose="020B0304020202020204" pitchFamily="34" charset="-34"/>
                  </a:rPr>
                  <a:t>โค้ดโปรแกรม ปุ่ม เคลียร์ค่า</a:t>
                </a:r>
                <a:endParaRPr lang="en-US" sz="2400" b="1" dirty="0">
                  <a:solidFill>
                    <a:srgbClr val="0070C0"/>
                  </a:solidFill>
                  <a:latin typeface="Cordia New" panose="020B0304020202020204" pitchFamily="34" charset="-34"/>
                  <a:cs typeface="Cordia New" panose="020B0304020202020204" pitchFamily="34" charset="-34"/>
                </a:endParaRPr>
              </a:p>
            </p:txBody>
          </p:sp>
          <p:pic>
            <p:nvPicPr>
              <p:cNvPr id="20" name="รูปภาพ 19">
                <a:extLst>
                  <a:ext uri="{FF2B5EF4-FFF2-40B4-BE49-F238E27FC236}">
                    <a16:creationId xmlns:a16="http://schemas.microsoft.com/office/drawing/2014/main" id="{BEC39A01-89C0-4E85-B315-776B927FB9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722256" y="5282427"/>
                <a:ext cx="950467" cy="356910"/>
              </a:xfrm>
              <a:prstGeom prst="rect">
                <a:avLst/>
              </a:prstGeom>
            </p:spPr>
          </p:pic>
        </p:grpSp>
        <p:pic>
          <p:nvPicPr>
            <p:cNvPr id="22" name="รูปภาพ 21">
              <a:extLst>
                <a:ext uri="{FF2B5EF4-FFF2-40B4-BE49-F238E27FC236}">
                  <a16:creationId xmlns:a16="http://schemas.microsoft.com/office/drawing/2014/main" id="{0EA35DD8-2C51-4757-B57F-D3C942D87A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32179" b="57371"/>
            <a:stretch/>
          </p:blipFill>
          <p:spPr>
            <a:xfrm>
              <a:off x="1113875" y="5709746"/>
              <a:ext cx="6687650" cy="79300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25358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/>
      </p:transition>
    </mc:Choice>
    <mc:Fallback xmlns="">
      <p:transition spd="slow">
        <p:spli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D1A5C24B-D05A-440E-8E3C-2DAC06F777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4388" y="25196"/>
            <a:ext cx="831370" cy="805816"/>
          </a:xfrm>
          <a:prstGeom prst="rect">
            <a:avLst/>
          </a:prstGeom>
        </p:spPr>
      </p:pic>
      <p:grpSp>
        <p:nvGrpSpPr>
          <p:cNvPr id="8" name="กลุ่ม 7">
            <a:extLst>
              <a:ext uri="{FF2B5EF4-FFF2-40B4-BE49-F238E27FC236}">
                <a16:creationId xmlns:a16="http://schemas.microsoft.com/office/drawing/2014/main" id="{D994D3B5-8A17-4D7A-873A-BF4EDE1F18A6}"/>
              </a:ext>
            </a:extLst>
          </p:cNvPr>
          <p:cNvGrpSpPr/>
          <p:nvPr/>
        </p:nvGrpSpPr>
        <p:grpSpPr>
          <a:xfrm>
            <a:off x="864524" y="814385"/>
            <a:ext cx="7416490" cy="1563053"/>
            <a:chOff x="864524" y="847637"/>
            <a:chExt cx="7416490" cy="1563053"/>
          </a:xfrm>
        </p:grpSpPr>
        <p:sp>
          <p:nvSpPr>
            <p:cNvPr id="3" name="สี่เหลี่ยมผืนผ้า: มุมมน 2">
              <a:extLst>
                <a:ext uri="{FF2B5EF4-FFF2-40B4-BE49-F238E27FC236}">
                  <a16:creationId xmlns:a16="http://schemas.microsoft.com/office/drawing/2014/main" id="{730C8B6F-8474-4530-9421-9A4C7C4FBDEC}"/>
                </a:ext>
              </a:extLst>
            </p:cNvPr>
            <p:cNvSpPr/>
            <p:nvPr/>
          </p:nvSpPr>
          <p:spPr>
            <a:xfrm>
              <a:off x="864524" y="847637"/>
              <a:ext cx="7416490" cy="1563053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8" name="กลุ่ม 27">
              <a:extLst>
                <a:ext uri="{FF2B5EF4-FFF2-40B4-BE49-F238E27FC236}">
                  <a16:creationId xmlns:a16="http://schemas.microsoft.com/office/drawing/2014/main" id="{686F11AD-73C2-4CD7-A014-0F3F577B24B9}"/>
                </a:ext>
              </a:extLst>
            </p:cNvPr>
            <p:cNvGrpSpPr/>
            <p:nvPr/>
          </p:nvGrpSpPr>
          <p:grpSpPr>
            <a:xfrm>
              <a:off x="1028700" y="1082986"/>
              <a:ext cx="6979444" cy="1107917"/>
              <a:chOff x="1028700" y="589765"/>
              <a:chExt cx="6979444" cy="1107917"/>
            </a:xfrm>
          </p:grpSpPr>
          <p:grpSp>
            <p:nvGrpSpPr>
              <p:cNvPr id="7" name="กลุ่ม 6">
                <a:extLst>
                  <a:ext uri="{FF2B5EF4-FFF2-40B4-BE49-F238E27FC236}">
                    <a16:creationId xmlns:a16="http://schemas.microsoft.com/office/drawing/2014/main" id="{13C8C8E5-EEE0-46E9-A8FD-1796CFF572F4}"/>
                  </a:ext>
                </a:extLst>
              </p:cNvPr>
              <p:cNvGrpSpPr/>
              <p:nvPr/>
            </p:nvGrpSpPr>
            <p:grpSpPr>
              <a:xfrm>
                <a:off x="1028700" y="589765"/>
                <a:ext cx="4572000" cy="482494"/>
                <a:chOff x="1000125" y="810183"/>
                <a:chExt cx="4572000" cy="482494"/>
              </a:xfrm>
            </p:grpSpPr>
            <p:sp>
              <p:nvSpPr>
                <p:cNvPr id="5" name="กล่องข้อความ 4">
                  <a:extLst>
                    <a:ext uri="{FF2B5EF4-FFF2-40B4-BE49-F238E27FC236}">
                      <a16:creationId xmlns:a16="http://schemas.microsoft.com/office/drawing/2014/main" id="{6598F6E1-A33C-4745-869A-0CC73FFA4AC8}"/>
                    </a:ext>
                  </a:extLst>
                </p:cNvPr>
                <p:cNvSpPr txBox="1"/>
                <p:nvPr/>
              </p:nvSpPr>
              <p:spPr>
                <a:xfrm>
                  <a:off x="1000125" y="831012"/>
                  <a:ext cx="4572000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th-TH" sz="2400" b="1" i="0" u="none" strike="noStrike" baseline="0" dirty="0">
                      <a:solidFill>
                        <a:srgbClr val="2B1DFF"/>
                      </a:solidFill>
                      <a:latin typeface="Cordia New" panose="020B0304020202020204" pitchFamily="34" charset="-34"/>
                      <a:cs typeface="Cordia New" panose="020B0304020202020204" pitchFamily="34" charset="-34"/>
                    </a:rPr>
                    <a:t>โค้ดโปรแกรม ปุ่ม จบการทำงาน</a:t>
                  </a:r>
                  <a:endParaRPr lang="en-US" sz="2400" dirty="0">
                    <a:latin typeface="Cordia New" panose="020B0304020202020204" pitchFamily="34" charset="-34"/>
                    <a:cs typeface="Cordia New" panose="020B0304020202020204" pitchFamily="34" charset="-34"/>
                  </a:endParaRPr>
                </a:p>
              </p:txBody>
            </p:sp>
            <p:pic>
              <p:nvPicPr>
                <p:cNvPr id="6" name="รูปภาพ 5">
                  <a:extLst>
                    <a:ext uri="{FF2B5EF4-FFF2-40B4-BE49-F238E27FC236}">
                      <a16:creationId xmlns:a16="http://schemas.microsoft.com/office/drawing/2014/main" id="{47C64F44-0E7B-4632-B278-9E3F1F1D615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038600" y="810183"/>
                  <a:ext cx="1461939" cy="461665"/>
                </a:xfrm>
                <a:prstGeom prst="rect">
                  <a:avLst/>
                </a:prstGeom>
              </p:spPr>
            </p:pic>
          </p:grpSp>
          <p:grpSp>
            <p:nvGrpSpPr>
              <p:cNvPr id="11" name="กลุ่ม 10">
                <a:extLst>
                  <a:ext uri="{FF2B5EF4-FFF2-40B4-BE49-F238E27FC236}">
                    <a16:creationId xmlns:a16="http://schemas.microsoft.com/office/drawing/2014/main" id="{85D6019F-1C6E-49BA-876E-720E270841C9}"/>
                  </a:ext>
                </a:extLst>
              </p:cNvPr>
              <p:cNvGrpSpPr/>
              <p:nvPr/>
            </p:nvGrpSpPr>
            <p:grpSpPr>
              <a:xfrm>
                <a:off x="1135856" y="1190624"/>
                <a:ext cx="6872288" cy="507058"/>
                <a:chOff x="985837" y="1285874"/>
                <a:chExt cx="6872288" cy="507058"/>
              </a:xfrm>
            </p:grpSpPr>
            <p:sp>
              <p:nvSpPr>
                <p:cNvPr id="10" name="สี่เหลี่ยมผืนผ้า: มุมมน 9">
                  <a:extLst>
                    <a:ext uri="{FF2B5EF4-FFF2-40B4-BE49-F238E27FC236}">
                      <a16:creationId xmlns:a16="http://schemas.microsoft.com/office/drawing/2014/main" id="{C63E24A9-B6B1-4DAC-B4B3-E295E488EB23}"/>
                    </a:ext>
                  </a:extLst>
                </p:cNvPr>
                <p:cNvSpPr/>
                <p:nvPr/>
              </p:nvSpPr>
              <p:spPr>
                <a:xfrm>
                  <a:off x="985837" y="1285874"/>
                  <a:ext cx="6872288" cy="507058"/>
                </a:xfrm>
                <a:prstGeom prst="roundRect">
                  <a:avLst/>
                </a:prstGeom>
                <a:solidFill>
                  <a:schemeClr val="bg1"/>
                </a:solidFill>
                <a:ln w="38100">
                  <a:solidFill>
                    <a:srgbClr val="92D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" name="กล่องข้อความ 8">
                  <a:extLst>
                    <a:ext uri="{FF2B5EF4-FFF2-40B4-BE49-F238E27FC236}">
                      <a16:creationId xmlns:a16="http://schemas.microsoft.com/office/drawing/2014/main" id="{33F63792-362B-425C-AD68-440B400F9FB1}"/>
                    </a:ext>
                  </a:extLst>
                </p:cNvPr>
                <p:cNvSpPr txBox="1"/>
                <p:nvPr/>
              </p:nvSpPr>
              <p:spPr>
                <a:xfrm>
                  <a:off x="1400175" y="1302692"/>
                  <a:ext cx="4572000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sz="2400" dirty="0">
                      <a:latin typeface="Cordia New" panose="020B0304020202020204" pitchFamily="34" charset="-34"/>
                      <a:cs typeface="Cordia New" panose="020B0304020202020204" pitchFamily="34" charset="-34"/>
                    </a:rPr>
                    <a:t>Close();</a:t>
                  </a:r>
                </a:p>
              </p:txBody>
            </p:sp>
          </p:grpSp>
        </p:grpSp>
      </p:grpSp>
      <p:grpSp>
        <p:nvGrpSpPr>
          <p:cNvPr id="20" name="กลุ่ม 19">
            <a:extLst>
              <a:ext uri="{FF2B5EF4-FFF2-40B4-BE49-F238E27FC236}">
                <a16:creationId xmlns:a16="http://schemas.microsoft.com/office/drawing/2014/main" id="{9F40AC92-5B5A-4E2C-8319-81692C4F2C76}"/>
              </a:ext>
            </a:extLst>
          </p:cNvPr>
          <p:cNvGrpSpPr/>
          <p:nvPr/>
        </p:nvGrpSpPr>
        <p:grpSpPr>
          <a:xfrm>
            <a:off x="416325" y="2595607"/>
            <a:ext cx="4856367" cy="3041276"/>
            <a:chOff x="2440129" y="1777495"/>
            <a:chExt cx="4856367" cy="3041276"/>
          </a:xfrm>
        </p:grpSpPr>
        <p:grpSp>
          <p:nvGrpSpPr>
            <p:cNvPr id="19" name="กลุ่ม 18">
              <a:extLst>
                <a:ext uri="{FF2B5EF4-FFF2-40B4-BE49-F238E27FC236}">
                  <a16:creationId xmlns:a16="http://schemas.microsoft.com/office/drawing/2014/main" id="{2456A491-EEF5-495E-9348-7A13087F0D15}"/>
                </a:ext>
              </a:extLst>
            </p:cNvPr>
            <p:cNvGrpSpPr/>
            <p:nvPr/>
          </p:nvGrpSpPr>
          <p:grpSpPr>
            <a:xfrm>
              <a:off x="2440129" y="1777495"/>
              <a:ext cx="4856367" cy="2535926"/>
              <a:chOff x="2440129" y="2026876"/>
              <a:chExt cx="4856367" cy="2535926"/>
            </a:xfrm>
          </p:grpSpPr>
          <p:sp>
            <p:nvSpPr>
              <p:cNvPr id="13" name="กล่องข้อความ 12">
                <a:extLst>
                  <a:ext uri="{FF2B5EF4-FFF2-40B4-BE49-F238E27FC236}">
                    <a16:creationId xmlns:a16="http://schemas.microsoft.com/office/drawing/2014/main" id="{B10DC959-7297-4729-89E5-02B663A2B6AB}"/>
                  </a:ext>
                </a:extLst>
              </p:cNvPr>
              <p:cNvSpPr txBox="1"/>
              <p:nvPr/>
            </p:nvSpPr>
            <p:spPr>
              <a:xfrm>
                <a:off x="2724496" y="2026876"/>
                <a:ext cx="45720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th-TH" sz="2400" b="1" dirty="0">
                    <a:solidFill>
                      <a:srgbClr val="C00000"/>
                    </a:solidFill>
                    <a:latin typeface="Cordia New" panose="020B0304020202020204" pitchFamily="34" charset="-34"/>
                    <a:cs typeface="Cordia New" panose="020B0304020202020204" pitchFamily="34" charset="-34"/>
                  </a:rPr>
                  <a:t>ผลลัพธ์โปรแกรมที่ป้อนตัวเลขจำนวนคี่</a:t>
                </a:r>
                <a:endParaRPr lang="en-US" sz="2400" b="1" dirty="0">
                  <a:solidFill>
                    <a:srgbClr val="C0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endParaRPr>
              </a:p>
            </p:txBody>
          </p:sp>
          <p:pic>
            <p:nvPicPr>
              <p:cNvPr id="16" name="รูปภาพ 15">
                <a:extLst>
                  <a:ext uri="{FF2B5EF4-FFF2-40B4-BE49-F238E27FC236}">
                    <a16:creationId xmlns:a16="http://schemas.microsoft.com/office/drawing/2014/main" id="{64BF176C-19A9-4403-95FF-322501DE309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21247" t="68712" r="21251" b="5186"/>
              <a:stretch/>
            </p:blipFill>
            <p:spPr>
              <a:xfrm>
                <a:off x="2440129" y="2488541"/>
                <a:ext cx="4027173" cy="2074261"/>
              </a:xfrm>
              <a:prstGeom prst="rect">
                <a:avLst/>
              </a:prstGeom>
            </p:spPr>
          </p:pic>
        </p:grpSp>
        <p:sp>
          <p:nvSpPr>
            <p:cNvPr id="18" name="กล่องข้อความ 17">
              <a:extLst>
                <a:ext uri="{FF2B5EF4-FFF2-40B4-BE49-F238E27FC236}">
                  <a16:creationId xmlns:a16="http://schemas.microsoft.com/office/drawing/2014/main" id="{FD5238A8-48D9-456F-917D-4698B95A09EA}"/>
                </a:ext>
              </a:extLst>
            </p:cNvPr>
            <p:cNvSpPr txBox="1"/>
            <p:nvPr/>
          </p:nvSpPr>
          <p:spPr>
            <a:xfrm>
              <a:off x="2514599" y="4418661"/>
              <a:ext cx="3815543" cy="40011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txBody>
            <a:bodyPr wrap="square">
              <a:spAutoFit/>
            </a:bodyPr>
            <a:lstStyle/>
            <a:p>
              <a:r>
                <a:rPr lang="th-TH" sz="2000" b="1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 รูปที่ 11.13 </a:t>
              </a:r>
              <a:r>
                <a:rPr lang="th-TH" sz="20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ผลลัพธ์โปรแกรมที่ป้อนตัวเลขจำนวนคี่</a:t>
              </a:r>
              <a:endParaRPr lang="en-US" sz="2000" dirty="0">
                <a:latin typeface="Cordia New" panose="020B0304020202020204" pitchFamily="34" charset="-34"/>
                <a:cs typeface="Cordia New" panose="020B0304020202020204" pitchFamily="34" charset="-34"/>
              </a:endParaRPr>
            </a:p>
          </p:txBody>
        </p:sp>
      </p:grpSp>
      <p:grpSp>
        <p:nvGrpSpPr>
          <p:cNvPr id="27" name="กลุ่ม 26">
            <a:extLst>
              <a:ext uri="{FF2B5EF4-FFF2-40B4-BE49-F238E27FC236}">
                <a16:creationId xmlns:a16="http://schemas.microsoft.com/office/drawing/2014/main" id="{613E82ED-75D4-442D-93F3-CC32E5B379FD}"/>
              </a:ext>
            </a:extLst>
          </p:cNvPr>
          <p:cNvGrpSpPr/>
          <p:nvPr/>
        </p:nvGrpSpPr>
        <p:grpSpPr>
          <a:xfrm>
            <a:off x="4662404" y="2594440"/>
            <a:ext cx="4770615" cy="3044276"/>
            <a:chOff x="4662404" y="2256388"/>
            <a:chExt cx="4770615" cy="3044276"/>
          </a:xfrm>
        </p:grpSpPr>
        <p:grpSp>
          <p:nvGrpSpPr>
            <p:cNvPr id="24" name="กลุ่ม 23">
              <a:extLst>
                <a:ext uri="{FF2B5EF4-FFF2-40B4-BE49-F238E27FC236}">
                  <a16:creationId xmlns:a16="http://schemas.microsoft.com/office/drawing/2014/main" id="{31D822EE-5E62-4FC8-AD44-F39C8DC0265F}"/>
                </a:ext>
              </a:extLst>
            </p:cNvPr>
            <p:cNvGrpSpPr/>
            <p:nvPr/>
          </p:nvGrpSpPr>
          <p:grpSpPr>
            <a:xfrm>
              <a:off x="4662404" y="2256388"/>
              <a:ext cx="4770615" cy="2538478"/>
              <a:chOff x="4662404" y="2256388"/>
              <a:chExt cx="4770615" cy="2538478"/>
            </a:xfrm>
          </p:grpSpPr>
          <p:sp>
            <p:nvSpPr>
              <p:cNvPr id="22" name="กล่องข้อความ 21">
                <a:extLst>
                  <a:ext uri="{FF2B5EF4-FFF2-40B4-BE49-F238E27FC236}">
                    <a16:creationId xmlns:a16="http://schemas.microsoft.com/office/drawing/2014/main" id="{88773615-BD45-419D-9143-CA837A6502E2}"/>
                  </a:ext>
                </a:extLst>
              </p:cNvPr>
              <p:cNvSpPr txBox="1"/>
              <p:nvPr/>
            </p:nvSpPr>
            <p:spPr>
              <a:xfrm>
                <a:off x="4861019" y="2256388"/>
                <a:ext cx="45720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th-TH" sz="2400" b="1" dirty="0">
                    <a:solidFill>
                      <a:srgbClr val="C00000"/>
                    </a:solidFill>
                    <a:latin typeface="Cordia New" panose="020B0304020202020204" pitchFamily="34" charset="-34"/>
                    <a:cs typeface="Cordia New" panose="020B0304020202020204" pitchFamily="34" charset="-34"/>
                  </a:rPr>
                  <a:t>ผลลัพธ์โปรแกรมที่ป้อนตัวเลขจำนวนคู่</a:t>
                </a:r>
                <a:endParaRPr lang="en-US" sz="2400" b="1" dirty="0">
                  <a:solidFill>
                    <a:srgbClr val="C0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endParaRPr>
              </a:p>
            </p:txBody>
          </p:sp>
          <p:pic>
            <p:nvPicPr>
              <p:cNvPr id="23" name="รูปภาพ 22">
                <a:extLst>
                  <a:ext uri="{FF2B5EF4-FFF2-40B4-BE49-F238E27FC236}">
                    <a16:creationId xmlns:a16="http://schemas.microsoft.com/office/drawing/2014/main" id="{04EF15EB-2CA0-4AE4-845E-49FC0D84B2B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21031" t="11579" r="20573" b="67681"/>
              <a:stretch/>
            </p:blipFill>
            <p:spPr>
              <a:xfrm>
                <a:off x="4662404" y="2720606"/>
                <a:ext cx="4060625" cy="2074260"/>
              </a:xfrm>
              <a:prstGeom prst="rect">
                <a:avLst/>
              </a:prstGeom>
            </p:spPr>
          </p:pic>
        </p:grpSp>
        <p:sp>
          <p:nvSpPr>
            <p:cNvPr id="26" name="กล่องข้อความ 25">
              <a:extLst>
                <a:ext uri="{FF2B5EF4-FFF2-40B4-BE49-F238E27FC236}">
                  <a16:creationId xmlns:a16="http://schemas.microsoft.com/office/drawing/2014/main" id="{0716301B-C0B0-4B7A-8198-DADF3C4AB241}"/>
                </a:ext>
              </a:extLst>
            </p:cNvPr>
            <p:cNvSpPr txBox="1"/>
            <p:nvPr/>
          </p:nvSpPr>
          <p:spPr>
            <a:xfrm>
              <a:off x="4798144" y="4900554"/>
              <a:ext cx="3756660" cy="40011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txBody>
            <a:bodyPr wrap="square">
              <a:spAutoFit/>
            </a:bodyPr>
            <a:lstStyle/>
            <a:p>
              <a:r>
                <a:rPr lang="th-TH" sz="2000" b="1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 รูปที่ 11.14 </a:t>
              </a:r>
              <a:r>
                <a:rPr lang="th-TH" sz="20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ผลลัพธ์โปรแกรมที่ป้อนตัวเลขจำนวนคู่</a:t>
              </a:r>
              <a:endParaRPr lang="en-US" sz="2000" dirty="0">
                <a:latin typeface="Cordia New" panose="020B0304020202020204" pitchFamily="34" charset="-34"/>
                <a:cs typeface="Cordia New" panose="020B0304020202020204" pitchFamily="34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1593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/>
      </p:transition>
    </mc:Choice>
    <mc:Fallback xmlns="">
      <p:transition spd="slow">
        <p:spli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D1A5C24B-D05A-440E-8E3C-2DAC06F777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4388" y="25196"/>
            <a:ext cx="831370" cy="805816"/>
          </a:xfrm>
          <a:prstGeom prst="rect">
            <a:avLst/>
          </a:prstGeom>
        </p:spPr>
      </p:pic>
      <p:grpSp>
        <p:nvGrpSpPr>
          <p:cNvPr id="3" name="กลุ่ม 2">
            <a:extLst>
              <a:ext uri="{FF2B5EF4-FFF2-40B4-BE49-F238E27FC236}">
                <a16:creationId xmlns:a16="http://schemas.microsoft.com/office/drawing/2014/main" id="{DA2DD59B-689F-4E1E-8677-C7C252F346A7}"/>
              </a:ext>
            </a:extLst>
          </p:cNvPr>
          <p:cNvGrpSpPr/>
          <p:nvPr/>
        </p:nvGrpSpPr>
        <p:grpSpPr>
          <a:xfrm>
            <a:off x="1540986" y="253034"/>
            <a:ext cx="6519228" cy="1567798"/>
            <a:chOff x="1323975" y="244721"/>
            <a:chExt cx="6519228" cy="1567798"/>
          </a:xfrm>
        </p:grpSpPr>
        <p:pic>
          <p:nvPicPr>
            <p:cNvPr id="5" name="รูปภาพ 4">
              <a:extLst>
                <a:ext uri="{FF2B5EF4-FFF2-40B4-BE49-F238E27FC236}">
                  <a16:creationId xmlns:a16="http://schemas.microsoft.com/office/drawing/2014/main" id="{183D14FF-08D7-4F67-B8F4-CD4D1AE83C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550" r="52497" b="80788"/>
            <a:stretch/>
          </p:blipFill>
          <p:spPr>
            <a:xfrm>
              <a:off x="4872024" y="254246"/>
              <a:ext cx="1895285" cy="573034"/>
            </a:xfrm>
            <a:prstGeom prst="rect">
              <a:avLst/>
            </a:prstGeom>
          </p:spPr>
        </p:pic>
        <p:pic>
          <p:nvPicPr>
            <p:cNvPr id="6" name="รูปภาพ 5">
              <a:extLst>
                <a:ext uri="{FF2B5EF4-FFF2-40B4-BE49-F238E27FC236}">
                  <a16:creationId xmlns:a16="http://schemas.microsoft.com/office/drawing/2014/main" id="{3FC2DE45-B865-4BD5-BF0E-38D7189DC5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550" r="52497" b="80788"/>
            <a:stretch/>
          </p:blipFill>
          <p:spPr>
            <a:xfrm>
              <a:off x="2095689" y="244721"/>
              <a:ext cx="1895285" cy="573034"/>
            </a:xfrm>
            <a:prstGeom prst="rect">
              <a:avLst/>
            </a:prstGeom>
          </p:spPr>
        </p:pic>
        <p:pic>
          <p:nvPicPr>
            <p:cNvPr id="7" name="รูปภาพ 6">
              <a:extLst>
                <a:ext uri="{FF2B5EF4-FFF2-40B4-BE49-F238E27FC236}">
                  <a16:creationId xmlns:a16="http://schemas.microsoft.com/office/drawing/2014/main" id="{BE88A5CB-A553-4E20-9B86-6D6AAD0C2B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6243" b="21560"/>
            <a:stretch/>
          </p:blipFill>
          <p:spPr>
            <a:xfrm>
              <a:off x="1323975" y="445985"/>
              <a:ext cx="6519228" cy="1357009"/>
            </a:xfrm>
            <a:prstGeom prst="rect">
              <a:avLst/>
            </a:prstGeom>
          </p:spPr>
        </p:pic>
        <p:sp>
          <p:nvSpPr>
            <p:cNvPr id="8" name="สี่เหลี่ยมผืนผ้า 7">
              <a:extLst>
                <a:ext uri="{FF2B5EF4-FFF2-40B4-BE49-F238E27FC236}">
                  <a16:creationId xmlns:a16="http://schemas.microsoft.com/office/drawing/2014/main" id="{4767BD85-E66F-47D3-ABF4-DCCEC3DF9221}"/>
                </a:ext>
              </a:extLst>
            </p:cNvPr>
            <p:cNvSpPr/>
            <p:nvPr/>
          </p:nvSpPr>
          <p:spPr>
            <a:xfrm>
              <a:off x="3153184" y="704523"/>
              <a:ext cx="2837636" cy="1107996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th-TH" sz="6600" b="1" dirty="0">
                  <a:ln w="19050">
                    <a:solidFill>
                      <a:schemeClr val="bg1"/>
                    </a:solidFill>
                    <a:prstDash val="solid"/>
                  </a:ln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</a:rPr>
                <a:t>หัวข้อเรื่อง</a:t>
              </a:r>
              <a:endParaRPr lang="th-TH" sz="6600" b="1" cap="none" spc="0" dirty="0">
                <a:ln w="19050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endParaRPr>
            </a:p>
          </p:txBody>
        </p:sp>
      </p:grpSp>
      <p:grpSp>
        <p:nvGrpSpPr>
          <p:cNvPr id="32" name="กลุ่ม 31">
            <a:extLst>
              <a:ext uri="{FF2B5EF4-FFF2-40B4-BE49-F238E27FC236}">
                <a16:creationId xmlns:a16="http://schemas.microsoft.com/office/drawing/2014/main" id="{AD80FE54-E8B5-4422-8BD0-DCCF7ABA5613}"/>
              </a:ext>
            </a:extLst>
          </p:cNvPr>
          <p:cNvGrpSpPr/>
          <p:nvPr/>
        </p:nvGrpSpPr>
        <p:grpSpPr>
          <a:xfrm>
            <a:off x="355578" y="1733550"/>
            <a:ext cx="8729959" cy="5099254"/>
            <a:chOff x="355578" y="1724025"/>
            <a:chExt cx="8729959" cy="5099254"/>
          </a:xfrm>
        </p:grpSpPr>
        <p:pic>
          <p:nvPicPr>
            <p:cNvPr id="31" name="รูปภาพ 30">
              <a:extLst>
                <a:ext uri="{FF2B5EF4-FFF2-40B4-BE49-F238E27FC236}">
                  <a16:creationId xmlns:a16="http://schemas.microsoft.com/office/drawing/2014/main" id="{6A67F251-48F7-42A6-ACA9-E564906FBFD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5578" y="1724025"/>
              <a:ext cx="8448320" cy="5099254"/>
            </a:xfrm>
            <a:prstGeom prst="rect">
              <a:avLst/>
            </a:prstGeom>
          </p:spPr>
        </p:pic>
        <p:sp>
          <p:nvSpPr>
            <p:cNvPr id="17" name="กล่องข้อความ 16">
              <a:extLst>
                <a:ext uri="{FF2B5EF4-FFF2-40B4-BE49-F238E27FC236}">
                  <a16:creationId xmlns:a16="http://schemas.microsoft.com/office/drawing/2014/main" id="{C62AD001-A572-4D07-AE85-1E9DABCFDDF5}"/>
                </a:ext>
              </a:extLst>
            </p:cNvPr>
            <p:cNvSpPr txBox="1"/>
            <p:nvPr/>
          </p:nvSpPr>
          <p:spPr>
            <a:xfrm>
              <a:off x="2510655" y="1887745"/>
              <a:ext cx="6574882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th-TH" sz="2400" b="1" dirty="0">
                  <a:solidFill>
                    <a:schemeClr val="bg1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     11.1 ขั้นตอนการเขียนโปรแกรมด้วย</a:t>
              </a:r>
            </a:p>
            <a:p>
              <a:r>
                <a:rPr lang="th-TH" sz="2400" b="1" dirty="0">
                  <a:solidFill>
                    <a:schemeClr val="bg1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 </a:t>
              </a:r>
              <a:r>
                <a:rPr lang="en-US" sz="2400" b="1" dirty="0">
                  <a:solidFill>
                    <a:schemeClr val="bg1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Windows Forms Application</a:t>
              </a:r>
            </a:p>
          </p:txBody>
        </p:sp>
        <p:sp>
          <p:nvSpPr>
            <p:cNvPr id="19" name="กล่องข้อความ 18">
              <a:extLst>
                <a:ext uri="{FF2B5EF4-FFF2-40B4-BE49-F238E27FC236}">
                  <a16:creationId xmlns:a16="http://schemas.microsoft.com/office/drawing/2014/main" id="{CF7FFD89-5F6D-414A-9F8D-187D74848C76}"/>
                </a:ext>
              </a:extLst>
            </p:cNvPr>
            <p:cNvSpPr txBox="1"/>
            <p:nvPr/>
          </p:nvSpPr>
          <p:spPr>
            <a:xfrm>
              <a:off x="2656424" y="2623701"/>
              <a:ext cx="4695824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th-TH" sz="2400" b="1" i="0" u="none" strike="noStrike" baseline="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   11.2 ตัวอย่างโปรแกรมพื้นที่สี่เหลี่ยมผืนผ้า</a:t>
              </a:r>
              <a:endParaRPr lang="en-US" sz="24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Cordia New" panose="020B0304020202020204" pitchFamily="34" charset="-34"/>
                <a:cs typeface="Cordia New" panose="020B0304020202020204" pitchFamily="34" charset="-34"/>
              </a:endParaRPr>
            </a:p>
          </p:txBody>
        </p:sp>
        <p:sp>
          <p:nvSpPr>
            <p:cNvPr id="21" name="กล่องข้อความ 20">
              <a:extLst>
                <a:ext uri="{FF2B5EF4-FFF2-40B4-BE49-F238E27FC236}">
                  <a16:creationId xmlns:a16="http://schemas.microsoft.com/office/drawing/2014/main" id="{C8EF7FCF-D05D-40E6-8D90-F41060A4CF56}"/>
                </a:ext>
              </a:extLst>
            </p:cNvPr>
            <p:cNvSpPr txBox="1"/>
            <p:nvPr/>
          </p:nvSpPr>
          <p:spPr>
            <a:xfrm>
              <a:off x="2586524" y="3036244"/>
              <a:ext cx="5824697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th-TH" sz="2400" b="1" i="0" u="none" strike="noStrike" baseline="0" dirty="0">
                  <a:solidFill>
                    <a:schemeClr val="bg1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    11.3 ตัวอย่างโปรแกรมทักทาย โดยใช้รูปแบบ </a:t>
              </a:r>
              <a:r>
                <a:rPr lang="en-US" sz="2400" b="1" i="0" u="none" strike="noStrike" baseline="0" dirty="0" err="1">
                  <a:solidFill>
                    <a:schemeClr val="bg1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MassageBox.show</a:t>
              </a:r>
              <a:endParaRPr lang="en-US" sz="2400" b="1" dirty="0">
                <a:solidFill>
                  <a:schemeClr val="bg1"/>
                </a:solidFill>
                <a:latin typeface="Cordia New" panose="020B0304020202020204" pitchFamily="34" charset="-34"/>
                <a:cs typeface="Cordia New" panose="020B0304020202020204" pitchFamily="34" charset="-34"/>
              </a:endParaRPr>
            </a:p>
          </p:txBody>
        </p:sp>
        <p:sp>
          <p:nvSpPr>
            <p:cNvPr id="23" name="กล่องข้อความ 22">
              <a:extLst>
                <a:ext uri="{FF2B5EF4-FFF2-40B4-BE49-F238E27FC236}">
                  <a16:creationId xmlns:a16="http://schemas.microsoft.com/office/drawing/2014/main" id="{570DFD47-9982-4ACD-9B64-EC74C2B118A1}"/>
                </a:ext>
              </a:extLst>
            </p:cNvPr>
            <p:cNvSpPr txBox="1"/>
            <p:nvPr/>
          </p:nvSpPr>
          <p:spPr>
            <a:xfrm>
              <a:off x="2677941" y="4147167"/>
              <a:ext cx="5344173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th-TH" sz="2400" b="1" i="0" u="none" strike="noStrike" baseline="0" dirty="0">
                  <a:solidFill>
                    <a:schemeClr val="bg1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   11.5 ตัวอย่างโปรแกรมเปรียบเทียบอายุ </a:t>
              </a:r>
            </a:p>
            <a:p>
              <a:r>
                <a:rPr lang="th-TH" sz="2400" b="1" i="0" u="none" strike="noStrike" baseline="0" dirty="0">
                  <a:solidFill>
                    <a:schemeClr val="bg1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โดยใช้เงื่อนไข </a:t>
              </a:r>
              <a:r>
                <a:rPr lang="en-US" sz="2400" b="1" i="0" u="none" strike="noStrike" baseline="0" dirty="0">
                  <a:solidFill>
                    <a:schemeClr val="bg1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if</a:t>
              </a:r>
              <a:endParaRPr lang="en-US" sz="2400" b="1" dirty="0">
                <a:solidFill>
                  <a:schemeClr val="bg1"/>
                </a:solidFill>
                <a:latin typeface="Cordia New" panose="020B0304020202020204" pitchFamily="34" charset="-34"/>
                <a:cs typeface="Cordia New" panose="020B0304020202020204" pitchFamily="34" charset="-34"/>
              </a:endParaRPr>
            </a:p>
          </p:txBody>
        </p:sp>
        <p:sp>
          <p:nvSpPr>
            <p:cNvPr id="25" name="กล่องข้อความ 24">
              <a:extLst>
                <a:ext uri="{FF2B5EF4-FFF2-40B4-BE49-F238E27FC236}">
                  <a16:creationId xmlns:a16="http://schemas.microsoft.com/office/drawing/2014/main" id="{8A61A0F5-EC3D-4B90-8A29-B8DED53240D8}"/>
                </a:ext>
              </a:extLst>
            </p:cNvPr>
            <p:cNvSpPr txBox="1"/>
            <p:nvPr/>
          </p:nvSpPr>
          <p:spPr>
            <a:xfrm>
              <a:off x="2680626" y="4876158"/>
              <a:ext cx="5436335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th-TH" sz="2400" b="1" i="0" u="none" strike="noStrike" baseline="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   11.6 ตัวอย่างโปรแกรมเลขคู่เลขคี่ </a:t>
              </a:r>
            </a:p>
            <a:p>
              <a:r>
                <a:rPr lang="th-TH" sz="2400" b="1" i="0" u="none" strike="noStrike" baseline="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โดยใช้เงื่อนไข </a:t>
              </a:r>
              <a:r>
                <a:rPr lang="en-US" sz="2400" b="1" i="0" u="none" strike="noStrike" baseline="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if</a:t>
              </a:r>
              <a:endParaRPr lang="en-US" sz="24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Cordia New" panose="020B0304020202020204" pitchFamily="34" charset="-34"/>
                <a:cs typeface="Cordia New" panose="020B0304020202020204" pitchFamily="34" charset="-34"/>
              </a:endParaRPr>
            </a:p>
          </p:txBody>
        </p:sp>
        <p:sp>
          <p:nvSpPr>
            <p:cNvPr id="27" name="กล่องข้อความ 26">
              <a:extLst>
                <a:ext uri="{FF2B5EF4-FFF2-40B4-BE49-F238E27FC236}">
                  <a16:creationId xmlns:a16="http://schemas.microsoft.com/office/drawing/2014/main" id="{36EDB288-CC62-4EE5-97B5-224F1F9C1AB9}"/>
                </a:ext>
              </a:extLst>
            </p:cNvPr>
            <p:cNvSpPr txBox="1"/>
            <p:nvPr/>
          </p:nvSpPr>
          <p:spPr>
            <a:xfrm>
              <a:off x="2658891" y="5610481"/>
              <a:ext cx="6411090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th-TH" sz="2400" b="1" dirty="0">
                  <a:solidFill>
                    <a:schemeClr val="bg1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   11.7 ตัวอย่างโปรแกรมค่าคอมมิชชั่น </a:t>
              </a:r>
            </a:p>
            <a:p>
              <a:r>
                <a:rPr lang="th-TH" sz="2400" b="1" dirty="0">
                  <a:solidFill>
                    <a:schemeClr val="bg1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โดยใช้คำสั่งเงื่อนไข </a:t>
              </a:r>
              <a:r>
                <a:rPr lang="en-US" sz="2400" b="1" dirty="0">
                  <a:solidFill>
                    <a:schemeClr val="bg1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if</a:t>
              </a:r>
            </a:p>
          </p:txBody>
        </p:sp>
        <p:sp>
          <p:nvSpPr>
            <p:cNvPr id="29" name="กล่องข้อความ 28">
              <a:extLst>
                <a:ext uri="{FF2B5EF4-FFF2-40B4-BE49-F238E27FC236}">
                  <a16:creationId xmlns:a16="http://schemas.microsoft.com/office/drawing/2014/main" id="{F1CF27E5-A014-4D9F-B24A-3227D7932396}"/>
                </a:ext>
              </a:extLst>
            </p:cNvPr>
            <p:cNvSpPr txBox="1"/>
            <p:nvPr/>
          </p:nvSpPr>
          <p:spPr>
            <a:xfrm>
              <a:off x="2874735" y="3746899"/>
              <a:ext cx="4581524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th-TH" sz="2400" b="1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11.4 ตัวอย่างโปรแกรมบวกเลข</a:t>
              </a:r>
              <a:endParaRPr lang="en-US" sz="24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Cordia New" panose="020B0304020202020204" pitchFamily="34" charset="-34"/>
                <a:cs typeface="Cordia New" panose="020B0304020202020204" pitchFamily="34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1910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/>
      </p:transition>
    </mc:Choice>
    <mc:Fallback xmlns="">
      <p:transition spd="slow">
        <p:spli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1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D1A5C24B-D05A-440E-8E3C-2DAC06F777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4388" y="25196"/>
            <a:ext cx="831370" cy="805816"/>
          </a:xfrm>
          <a:prstGeom prst="rect">
            <a:avLst/>
          </a:prstGeom>
        </p:spPr>
      </p:pic>
      <p:pic>
        <p:nvPicPr>
          <p:cNvPr id="2" name="รูปภาพ 1">
            <a:extLst>
              <a:ext uri="{FF2B5EF4-FFF2-40B4-BE49-F238E27FC236}">
                <a16:creationId xmlns:a16="http://schemas.microsoft.com/office/drawing/2014/main" id="{DF1831FC-4262-45E3-B7F5-07D449F537D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37768" b="54552"/>
          <a:stretch/>
        </p:blipFill>
        <p:spPr>
          <a:xfrm>
            <a:off x="460336" y="406569"/>
            <a:ext cx="7835766" cy="865510"/>
          </a:xfrm>
          <a:prstGeom prst="rect">
            <a:avLst/>
          </a:prstGeom>
        </p:spPr>
      </p:pic>
      <p:grpSp>
        <p:nvGrpSpPr>
          <p:cNvPr id="15" name="กลุ่ม 14">
            <a:extLst>
              <a:ext uri="{FF2B5EF4-FFF2-40B4-BE49-F238E27FC236}">
                <a16:creationId xmlns:a16="http://schemas.microsoft.com/office/drawing/2014/main" id="{D6609116-E392-4F08-9A52-879E59CF72B3}"/>
              </a:ext>
            </a:extLst>
          </p:cNvPr>
          <p:cNvGrpSpPr/>
          <p:nvPr/>
        </p:nvGrpSpPr>
        <p:grpSpPr>
          <a:xfrm>
            <a:off x="897774" y="1338582"/>
            <a:ext cx="7399866" cy="1504740"/>
            <a:chOff x="906087" y="1272078"/>
            <a:chExt cx="7399866" cy="1504740"/>
          </a:xfrm>
        </p:grpSpPr>
        <p:sp>
          <p:nvSpPr>
            <p:cNvPr id="14" name="สี่เหลี่ยมผืนผ้า: มุมมน 13">
              <a:extLst>
                <a:ext uri="{FF2B5EF4-FFF2-40B4-BE49-F238E27FC236}">
                  <a16:creationId xmlns:a16="http://schemas.microsoft.com/office/drawing/2014/main" id="{B4E78C9B-902A-496F-8AD0-4E95DC84DF94}"/>
                </a:ext>
              </a:extLst>
            </p:cNvPr>
            <p:cNvSpPr/>
            <p:nvPr/>
          </p:nvSpPr>
          <p:spPr>
            <a:xfrm>
              <a:off x="906087" y="1272078"/>
              <a:ext cx="7358301" cy="1504739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กล่องข้อความ 4">
              <a:extLst>
                <a:ext uri="{FF2B5EF4-FFF2-40B4-BE49-F238E27FC236}">
                  <a16:creationId xmlns:a16="http://schemas.microsoft.com/office/drawing/2014/main" id="{460630B7-579F-4F26-BE13-30B38BEAA24D}"/>
                </a:ext>
              </a:extLst>
            </p:cNvPr>
            <p:cNvSpPr txBox="1"/>
            <p:nvPr/>
          </p:nvSpPr>
          <p:spPr>
            <a:xfrm>
              <a:off x="1088968" y="1330268"/>
              <a:ext cx="7216985" cy="144655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th-TH" sz="22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ให้นักศึกษาเขียนโปรแกรมเพื่อคำนวณหาค่าคอมมิชชั่น โดยมีเงื่อนไขในการคิดคำนวณดังนี้</a:t>
              </a:r>
            </a:p>
            <a:p>
              <a:r>
                <a:rPr lang="th-TH" sz="22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ถ้ายอดขายรวม 0–3,000 บาท คิดคอมมิชชั่น 5%</a:t>
              </a:r>
            </a:p>
            <a:p>
              <a:r>
                <a:rPr lang="th-TH" sz="22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ถ้ายอดขายรวม 3,001–6,000 บาท คิดคอมมิชชั่น 7%</a:t>
              </a:r>
            </a:p>
            <a:p>
              <a:r>
                <a:rPr lang="th-TH" sz="22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ถ้ายอดขายรวม มากกว่า 6,000 บาท ขึ้นไป คิดคอมมิชชั่น 10%</a:t>
              </a:r>
              <a:endParaRPr lang="en-US" sz="2200" dirty="0">
                <a:latin typeface="Cordia New" panose="020B0304020202020204" pitchFamily="34" charset="-34"/>
                <a:cs typeface="Cordia New" panose="020B0304020202020204" pitchFamily="34" charset="-34"/>
              </a:endParaRPr>
            </a:p>
          </p:txBody>
        </p:sp>
      </p:grpSp>
      <p:grpSp>
        <p:nvGrpSpPr>
          <p:cNvPr id="16" name="กลุ่ม 15">
            <a:extLst>
              <a:ext uri="{FF2B5EF4-FFF2-40B4-BE49-F238E27FC236}">
                <a16:creationId xmlns:a16="http://schemas.microsoft.com/office/drawing/2014/main" id="{ACC8D99F-8457-434F-8487-D0D1A04A7C33}"/>
              </a:ext>
            </a:extLst>
          </p:cNvPr>
          <p:cNvGrpSpPr/>
          <p:nvPr/>
        </p:nvGrpSpPr>
        <p:grpSpPr>
          <a:xfrm>
            <a:off x="1147158" y="2991772"/>
            <a:ext cx="6355894" cy="3437465"/>
            <a:chOff x="1088968" y="2991772"/>
            <a:chExt cx="6355894" cy="3437465"/>
          </a:xfrm>
        </p:grpSpPr>
        <p:grpSp>
          <p:nvGrpSpPr>
            <p:cNvPr id="10" name="กลุ่ม 9">
              <a:extLst>
                <a:ext uri="{FF2B5EF4-FFF2-40B4-BE49-F238E27FC236}">
                  <a16:creationId xmlns:a16="http://schemas.microsoft.com/office/drawing/2014/main" id="{F16AA503-CB96-4928-A604-666555E49550}"/>
                </a:ext>
              </a:extLst>
            </p:cNvPr>
            <p:cNvGrpSpPr/>
            <p:nvPr/>
          </p:nvGrpSpPr>
          <p:grpSpPr>
            <a:xfrm>
              <a:off x="1088968" y="2991772"/>
              <a:ext cx="4572000" cy="461665"/>
              <a:chOff x="1155469" y="3045241"/>
              <a:chExt cx="4572000" cy="461665"/>
            </a:xfrm>
          </p:grpSpPr>
          <p:sp>
            <p:nvSpPr>
              <p:cNvPr id="7" name="กล่องข้อความ 6">
                <a:extLst>
                  <a:ext uri="{FF2B5EF4-FFF2-40B4-BE49-F238E27FC236}">
                    <a16:creationId xmlns:a16="http://schemas.microsoft.com/office/drawing/2014/main" id="{3BDC2631-2E86-4C16-A26F-B83054CBFE03}"/>
                  </a:ext>
                </a:extLst>
              </p:cNvPr>
              <p:cNvSpPr txBox="1"/>
              <p:nvPr/>
            </p:nvSpPr>
            <p:spPr>
              <a:xfrm>
                <a:off x="1155469" y="3045241"/>
                <a:ext cx="45720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th-TH" sz="2400" b="1" dirty="0">
                    <a:solidFill>
                      <a:srgbClr val="C00000"/>
                    </a:solidFill>
                    <a:latin typeface="Cordia New" panose="020B0304020202020204" pitchFamily="34" charset="-34"/>
                    <a:cs typeface="Cordia New" panose="020B0304020202020204" pitchFamily="34" charset="-34"/>
                  </a:rPr>
                  <a:t>โค้ดโปรแกรม ปุ่ม</a:t>
                </a:r>
                <a:endParaRPr lang="en-US" sz="2400" b="1" dirty="0">
                  <a:solidFill>
                    <a:srgbClr val="C0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endParaRPr>
              </a:p>
            </p:txBody>
          </p:sp>
          <p:pic>
            <p:nvPicPr>
              <p:cNvPr id="9" name="รูปภาพ 8">
                <a:extLst>
                  <a:ext uri="{FF2B5EF4-FFF2-40B4-BE49-F238E27FC236}">
                    <a16:creationId xmlns:a16="http://schemas.microsoft.com/office/drawing/2014/main" id="{C8676187-B809-4D80-A3EC-D5A394BD15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942056" y="3045241"/>
                <a:ext cx="998825" cy="399530"/>
              </a:xfrm>
              <a:prstGeom prst="rect">
                <a:avLst/>
              </a:prstGeom>
            </p:spPr>
          </p:pic>
        </p:grpSp>
        <p:grpSp>
          <p:nvGrpSpPr>
            <p:cNvPr id="13" name="กลุ่ม 12">
              <a:extLst>
                <a:ext uri="{FF2B5EF4-FFF2-40B4-BE49-F238E27FC236}">
                  <a16:creationId xmlns:a16="http://schemas.microsoft.com/office/drawing/2014/main" id="{06102D13-A0B8-43EE-9590-01301EECAEC1}"/>
                </a:ext>
              </a:extLst>
            </p:cNvPr>
            <p:cNvGrpSpPr/>
            <p:nvPr/>
          </p:nvGrpSpPr>
          <p:grpSpPr>
            <a:xfrm>
              <a:off x="1580994" y="3520439"/>
              <a:ext cx="5863868" cy="2908798"/>
              <a:chOff x="1265111" y="3429000"/>
              <a:chExt cx="5863868" cy="2908798"/>
            </a:xfrm>
          </p:grpSpPr>
          <p:sp>
            <p:nvSpPr>
              <p:cNvPr id="12" name="สี่เหลี่ยมผืนผ้า: มุมมน 11">
                <a:extLst>
                  <a:ext uri="{FF2B5EF4-FFF2-40B4-BE49-F238E27FC236}">
                    <a16:creationId xmlns:a16="http://schemas.microsoft.com/office/drawing/2014/main" id="{597D59D1-B251-4610-9B26-2E71B0765861}"/>
                  </a:ext>
                </a:extLst>
              </p:cNvPr>
              <p:cNvSpPr/>
              <p:nvPr/>
            </p:nvSpPr>
            <p:spPr>
              <a:xfrm>
                <a:off x="1265111" y="3494069"/>
                <a:ext cx="5863867" cy="2790353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1" name="รูปภาพ 10">
                <a:extLst>
                  <a:ext uri="{FF2B5EF4-FFF2-40B4-BE49-F238E27FC236}">
                    <a16:creationId xmlns:a16="http://schemas.microsoft.com/office/drawing/2014/main" id="{A00CD9AE-2330-4232-956A-6C98B7878FD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t="65510"/>
              <a:stretch/>
            </p:blipFill>
            <p:spPr>
              <a:xfrm>
                <a:off x="1265112" y="3429000"/>
                <a:ext cx="5863867" cy="2908798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790123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/>
      </p:transition>
    </mc:Choice>
    <mc:Fallback xmlns="">
      <p:transition spd="slow">
        <p:spli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D1A5C24B-D05A-440E-8E3C-2DAC06F777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4388" y="25196"/>
            <a:ext cx="831370" cy="805816"/>
          </a:xfrm>
          <a:prstGeom prst="rect">
            <a:avLst/>
          </a:prstGeom>
        </p:spPr>
      </p:pic>
      <p:grpSp>
        <p:nvGrpSpPr>
          <p:cNvPr id="5" name="กลุ่ม 4">
            <a:extLst>
              <a:ext uri="{FF2B5EF4-FFF2-40B4-BE49-F238E27FC236}">
                <a16:creationId xmlns:a16="http://schemas.microsoft.com/office/drawing/2014/main" id="{F0629131-665E-4644-B311-5B6A9E4B4C5A}"/>
              </a:ext>
            </a:extLst>
          </p:cNvPr>
          <p:cNvGrpSpPr/>
          <p:nvPr/>
        </p:nvGrpSpPr>
        <p:grpSpPr>
          <a:xfrm>
            <a:off x="2255010" y="300344"/>
            <a:ext cx="4636033" cy="6232371"/>
            <a:chOff x="2230071" y="316970"/>
            <a:chExt cx="4636033" cy="6232371"/>
          </a:xfrm>
        </p:grpSpPr>
        <p:sp>
          <p:nvSpPr>
            <p:cNvPr id="3" name="สี่เหลี่ยมผืนผ้า: มุมมน 2">
              <a:extLst>
                <a:ext uri="{FF2B5EF4-FFF2-40B4-BE49-F238E27FC236}">
                  <a16:creationId xmlns:a16="http://schemas.microsoft.com/office/drawing/2014/main" id="{7C92E7C7-565B-49DA-8395-5AB4AB904810}"/>
                </a:ext>
              </a:extLst>
            </p:cNvPr>
            <p:cNvSpPr/>
            <p:nvPr/>
          </p:nvSpPr>
          <p:spPr>
            <a:xfrm>
              <a:off x="2230954" y="324194"/>
              <a:ext cx="4635150" cy="6225147"/>
            </a:xfrm>
            <a:prstGeom prst="roundRect">
              <a:avLst>
                <a:gd name="adj" fmla="val 405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" name="รูปภาพ 1">
              <a:extLst>
                <a:ext uri="{FF2B5EF4-FFF2-40B4-BE49-F238E27FC236}">
                  <a16:creationId xmlns:a16="http://schemas.microsoft.com/office/drawing/2014/main" id="{7D2AFDA9-B0D0-4562-B72F-11CF65E193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t="6056"/>
            <a:stretch/>
          </p:blipFill>
          <p:spPr>
            <a:xfrm>
              <a:off x="2230071" y="316970"/>
              <a:ext cx="4635150" cy="62251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733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/>
      </p:transition>
    </mc:Choice>
    <mc:Fallback xmlns="">
      <p:transition spd="slow">
        <p:spli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D1A5C24B-D05A-440E-8E3C-2DAC06F777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4388" y="25196"/>
            <a:ext cx="831370" cy="805816"/>
          </a:xfrm>
          <a:prstGeom prst="rect">
            <a:avLst/>
          </a:prstGeom>
        </p:spPr>
      </p:pic>
      <p:grpSp>
        <p:nvGrpSpPr>
          <p:cNvPr id="20" name="กลุ่ม 19">
            <a:extLst>
              <a:ext uri="{FF2B5EF4-FFF2-40B4-BE49-F238E27FC236}">
                <a16:creationId xmlns:a16="http://schemas.microsoft.com/office/drawing/2014/main" id="{6620EC59-9D97-441C-91D6-6F622C680675}"/>
              </a:ext>
            </a:extLst>
          </p:cNvPr>
          <p:cNvGrpSpPr/>
          <p:nvPr/>
        </p:nvGrpSpPr>
        <p:grpSpPr>
          <a:xfrm>
            <a:off x="1305097" y="882706"/>
            <a:ext cx="6587781" cy="1467197"/>
            <a:chOff x="1266825" y="443856"/>
            <a:chExt cx="5867406" cy="1212056"/>
          </a:xfrm>
        </p:grpSpPr>
        <p:sp>
          <p:nvSpPr>
            <p:cNvPr id="19" name="สี่เหลี่ยมผืนผ้า: มุมมน 18">
              <a:extLst>
                <a:ext uri="{FF2B5EF4-FFF2-40B4-BE49-F238E27FC236}">
                  <a16:creationId xmlns:a16="http://schemas.microsoft.com/office/drawing/2014/main" id="{43E098DE-130F-46C2-BB52-80BEAF7AFAF6}"/>
                </a:ext>
              </a:extLst>
            </p:cNvPr>
            <p:cNvSpPr/>
            <p:nvPr/>
          </p:nvSpPr>
          <p:spPr>
            <a:xfrm>
              <a:off x="1266825" y="456418"/>
              <a:ext cx="5867406" cy="1166242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" name="รูปภาพ 1">
              <a:extLst>
                <a:ext uri="{FF2B5EF4-FFF2-40B4-BE49-F238E27FC236}">
                  <a16:creationId xmlns:a16="http://schemas.microsoft.com/office/drawing/2014/main" id="{6458116C-9B49-490B-B1D3-065EC60F63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t="6431" b="78922"/>
            <a:stretch/>
          </p:blipFill>
          <p:spPr>
            <a:xfrm>
              <a:off x="1266825" y="443856"/>
              <a:ext cx="5867406" cy="1212056"/>
            </a:xfrm>
            <a:prstGeom prst="rect">
              <a:avLst/>
            </a:prstGeom>
          </p:spPr>
        </p:pic>
      </p:grpSp>
      <p:grpSp>
        <p:nvGrpSpPr>
          <p:cNvPr id="21" name="กลุ่ม 20">
            <a:extLst>
              <a:ext uri="{FF2B5EF4-FFF2-40B4-BE49-F238E27FC236}">
                <a16:creationId xmlns:a16="http://schemas.microsoft.com/office/drawing/2014/main" id="{BF70F2FF-9039-4BB0-A548-D233105F9C7F}"/>
              </a:ext>
            </a:extLst>
          </p:cNvPr>
          <p:cNvGrpSpPr/>
          <p:nvPr/>
        </p:nvGrpSpPr>
        <p:grpSpPr>
          <a:xfrm>
            <a:off x="1029566" y="2594856"/>
            <a:ext cx="6863312" cy="2517472"/>
            <a:chOff x="1266825" y="2031636"/>
            <a:chExt cx="6863312" cy="2517472"/>
          </a:xfrm>
        </p:grpSpPr>
        <p:grpSp>
          <p:nvGrpSpPr>
            <p:cNvPr id="8" name="กลุ่ม 7">
              <a:extLst>
                <a:ext uri="{FF2B5EF4-FFF2-40B4-BE49-F238E27FC236}">
                  <a16:creationId xmlns:a16="http://schemas.microsoft.com/office/drawing/2014/main" id="{BCA0A598-08F1-4F8C-A07B-041E47C81A64}"/>
                </a:ext>
              </a:extLst>
            </p:cNvPr>
            <p:cNvGrpSpPr/>
            <p:nvPr/>
          </p:nvGrpSpPr>
          <p:grpSpPr>
            <a:xfrm>
              <a:off x="1266825" y="2031636"/>
              <a:ext cx="4572000" cy="472261"/>
              <a:chOff x="857250" y="3024188"/>
              <a:chExt cx="4572000" cy="472261"/>
            </a:xfrm>
          </p:grpSpPr>
          <p:sp>
            <p:nvSpPr>
              <p:cNvPr id="5" name="กล่องข้อความ 4">
                <a:extLst>
                  <a:ext uri="{FF2B5EF4-FFF2-40B4-BE49-F238E27FC236}">
                    <a16:creationId xmlns:a16="http://schemas.microsoft.com/office/drawing/2014/main" id="{69FC6637-1649-488E-B5B6-912468C656B8}"/>
                  </a:ext>
                </a:extLst>
              </p:cNvPr>
              <p:cNvSpPr txBox="1"/>
              <p:nvPr/>
            </p:nvSpPr>
            <p:spPr>
              <a:xfrm>
                <a:off x="857250" y="3034784"/>
                <a:ext cx="45720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th-TH" sz="2400" b="1" dirty="0">
                    <a:solidFill>
                      <a:srgbClr val="C00000"/>
                    </a:solidFill>
                    <a:latin typeface="Cordia New" panose="020B0304020202020204" pitchFamily="34" charset="-34"/>
                    <a:cs typeface="Cordia New" panose="020B0304020202020204" pitchFamily="34" charset="-34"/>
                  </a:rPr>
                  <a:t>โค้ดโปรแกรม ปุ่ม เคลียร์ค่า</a:t>
                </a:r>
                <a:endParaRPr lang="en-US" sz="2400" b="1" dirty="0">
                  <a:solidFill>
                    <a:srgbClr val="C0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endParaRPr>
              </a:p>
            </p:txBody>
          </p:sp>
          <p:pic>
            <p:nvPicPr>
              <p:cNvPr id="7" name="รูปภาพ 6">
                <a:extLst>
                  <a:ext uri="{FF2B5EF4-FFF2-40B4-BE49-F238E27FC236}">
                    <a16:creationId xmlns:a16="http://schemas.microsoft.com/office/drawing/2014/main" id="{9A224D50-0167-455F-AA4B-2642F8F39B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00438" y="3024188"/>
                <a:ext cx="1071562" cy="433388"/>
              </a:xfrm>
              <a:prstGeom prst="rect">
                <a:avLst/>
              </a:prstGeom>
            </p:spPr>
          </p:pic>
        </p:grpSp>
        <p:grpSp>
          <p:nvGrpSpPr>
            <p:cNvPr id="12" name="กลุ่ม 11">
              <a:extLst>
                <a:ext uri="{FF2B5EF4-FFF2-40B4-BE49-F238E27FC236}">
                  <a16:creationId xmlns:a16="http://schemas.microsoft.com/office/drawing/2014/main" id="{B17AADCB-2040-463D-BBD1-3F1AF498FDBD}"/>
                </a:ext>
              </a:extLst>
            </p:cNvPr>
            <p:cNvGrpSpPr/>
            <p:nvPr/>
          </p:nvGrpSpPr>
          <p:grpSpPr>
            <a:xfrm>
              <a:off x="1542355" y="2510036"/>
              <a:ext cx="6587782" cy="2039072"/>
              <a:chOff x="1575607" y="2543288"/>
              <a:chExt cx="6587782" cy="2039072"/>
            </a:xfrm>
          </p:grpSpPr>
          <p:sp>
            <p:nvSpPr>
              <p:cNvPr id="11" name="สี่เหลี่ยมผืนผ้า: มุมมน 10">
                <a:extLst>
                  <a:ext uri="{FF2B5EF4-FFF2-40B4-BE49-F238E27FC236}">
                    <a16:creationId xmlns:a16="http://schemas.microsoft.com/office/drawing/2014/main" id="{61030BE3-AF7E-4CC2-A6F9-DF674E21A973}"/>
                  </a:ext>
                </a:extLst>
              </p:cNvPr>
              <p:cNvSpPr/>
              <p:nvPr/>
            </p:nvSpPr>
            <p:spPr>
              <a:xfrm>
                <a:off x="1575607" y="2628868"/>
                <a:ext cx="6587782" cy="1886988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0" name="รูปภาพ 9">
                <a:extLst>
                  <a:ext uri="{FF2B5EF4-FFF2-40B4-BE49-F238E27FC236}">
                    <a16:creationId xmlns:a16="http://schemas.microsoft.com/office/drawing/2014/main" id="{71CED083-8062-43C5-8205-1D53F73AECF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t="28203" b="49851"/>
              <a:stretch/>
            </p:blipFill>
            <p:spPr>
              <a:xfrm>
                <a:off x="1575607" y="2543288"/>
                <a:ext cx="6587782" cy="2039072"/>
              </a:xfrm>
              <a:prstGeom prst="rect">
                <a:avLst/>
              </a:prstGeom>
            </p:spPr>
          </p:pic>
        </p:grpSp>
      </p:grpSp>
      <p:pic>
        <p:nvPicPr>
          <p:cNvPr id="24" name="รูปภาพ 23">
            <a:extLst>
              <a:ext uri="{FF2B5EF4-FFF2-40B4-BE49-F238E27FC236}">
                <a16:creationId xmlns:a16="http://schemas.microsoft.com/office/drawing/2014/main" id="{E212509D-F4D5-4AD4-9640-FB61CB43DF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606" y="5081531"/>
            <a:ext cx="8581509" cy="1518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50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/>
      </p:transition>
    </mc:Choice>
    <mc:Fallback xmlns="">
      <p:transition spd="slow">
        <p:spli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D1A5C24B-D05A-440E-8E3C-2DAC06F777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4388" y="25196"/>
            <a:ext cx="831370" cy="805816"/>
          </a:xfrm>
          <a:prstGeom prst="rect">
            <a:avLst/>
          </a:prstGeom>
        </p:spPr>
      </p:pic>
      <p:grpSp>
        <p:nvGrpSpPr>
          <p:cNvPr id="20" name="กลุ่ม 19">
            <a:extLst>
              <a:ext uri="{FF2B5EF4-FFF2-40B4-BE49-F238E27FC236}">
                <a16:creationId xmlns:a16="http://schemas.microsoft.com/office/drawing/2014/main" id="{FC0BB383-09BC-43AD-B245-93643BABB328}"/>
              </a:ext>
            </a:extLst>
          </p:cNvPr>
          <p:cNvGrpSpPr/>
          <p:nvPr/>
        </p:nvGrpSpPr>
        <p:grpSpPr>
          <a:xfrm>
            <a:off x="931025" y="4031672"/>
            <a:ext cx="7308424" cy="1438102"/>
            <a:chOff x="931025" y="4031672"/>
            <a:chExt cx="7308424" cy="1438102"/>
          </a:xfrm>
        </p:grpSpPr>
        <p:sp>
          <p:nvSpPr>
            <p:cNvPr id="19" name="สี่เหลี่ยมผืนผ้า: มุมมน 18">
              <a:extLst>
                <a:ext uri="{FF2B5EF4-FFF2-40B4-BE49-F238E27FC236}">
                  <a16:creationId xmlns:a16="http://schemas.microsoft.com/office/drawing/2014/main" id="{1EE612BF-8EEF-4191-8D8F-991ED9DDA5A2}"/>
                </a:ext>
              </a:extLst>
            </p:cNvPr>
            <p:cNvSpPr/>
            <p:nvPr/>
          </p:nvSpPr>
          <p:spPr>
            <a:xfrm>
              <a:off x="931025" y="4031672"/>
              <a:ext cx="7308424" cy="1438102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" name="กลุ่ม 15">
              <a:extLst>
                <a:ext uri="{FF2B5EF4-FFF2-40B4-BE49-F238E27FC236}">
                  <a16:creationId xmlns:a16="http://schemas.microsoft.com/office/drawing/2014/main" id="{CEB9A371-64FC-433D-9C7E-FF876676FCE0}"/>
                </a:ext>
              </a:extLst>
            </p:cNvPr>
            <p:cNvGrpSpPr/>
            <p:nvPr/>
          </p:nvGrpSpPr>
          <p:grpSpPr>
            <a:xfrm>
              <a:off x="1022465" y="4190471"/>
              <a:ext cx="7009488" cy="1103850"/>
              <a:chOff x="822960" y="820904"/>
              <a:chExt cx="7009488" cy="1103850"/>
            </a:xfrm>
          </p:grpSpPr>
          <p:grpSp>
            <p:nvGrpSpPr>
              <p:cNvPr id="10" name="กลุ่ม 9">
                <a:extLst>
                  <a:ext uri="{FF2B5EF4-FFF2-40B4-BE49-F238E27FC236}">
                    <a16:creationId xmlns:a16="http://schemas.microsoft.com/office/drawing/2014/main" id="{919BB648-BF89-474F-B573-B1CBF0A19237}"/>
                  </a:ext>
                </a:extLst>
              </p:cNvPr>
              <p:cNvGrpSpPr/>
              <p:nvPr/>
            </p:nvGrpSpPr>
            <p:grpSpPr>
              <a:xfrm>
                <a:off x="822960" y="820904"/>
                <a:ext cx="4572000" cy="461665"/>
                <a:chOff x="1579418" y="2081052"/>
                <a:chExt cx="4572000" cy="461665"/>
              </a:xfrm>
            </p:grpSpPr>
            <p:sp>
              <p:nvSpPr>
                <p:cNvPr id="7" name="กล่องข้อความ 6">
                  <a:extLst>
                    <a:ext uri="{FF2B5EF4-FFF2-40B4-BE49-F238E27FC236}">
                      <a16:creationId xmlns:a16="http://schemas.microsoft.com/office/drawing/2014/main" id="{704C1C5C-A789-42B8-ADB1-E383136FE891}"/>
                    </a:ext>
                  </a:extLst>
                </p:cNvPr>
                <p:cNvSpPr txBox="1"/>
                <p:nvPr/>
              </p:nvSpPr>
              <p:spPr>
                <a:xfrm>
                  <a:off x="1579418" y="2081052"/>
                  <a:ext cx="4572000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th-TH" sz="2400" b="1" dirty="0">
                      <a:solidFill>
                        <a:srgbClr val="002060"/>
                      </a:solidFill>
                      <a:latin typeface="Cordia New" panose="020B0304020202020204" pitchFamily="34" charset="-34"/>
                      <a:cs typeface="Cordia New" panose="020B0304020202020204" pitchFamily="34" charset="-34"/>
                    </a:rPr>
                    <a:t>โค้ดโปรแกรม ปุ่ม จบการทำงาน</a:t>
                  </a:r>
                  <a:endParaRPr lang="en-US" sz="2400" b="1" dirty="0">
                    <a:solidFill>
                      <a:srgbClr val="002060"/>
                    </a:solidFill>
                    <a:latin typeface="Cordia New" panose="020B0304020202020204" pitchFamily="34" charset="-34"/>
                    <a:cs typeface="Cordia New" panose="020B0304020202020204" pitchFamily="34" charset="-34"/>
                  </a:endParaRPr>
                </a:p>
              </p:txBody>
            </p:sp>
            <p:pic>
              <p:nvPicPr>
                <p:cNvPr id="9" name="รูปภาพ 8">
                  <a:extLst>
                    <a:ext uri="{FF2B5EF4-FFF2-40B4-BE49-F238E27FC236}">
                      <a16:creationId xmlns:a16="http://schemas.microsoft.com/office/drawing/2014/main" id="{5002B4A6-6FE3-4860-A780-B51B142B911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630192" y="2094843"/>
                  <a:ext cx="1294884" cy="397995"/>
                </a:xfrm>
                <a:prstGeom prst="rect">
                  <a:avLst/>
                </a:prstGeom>
              </p:spPr>
            </p:pic>
          </p:grpSp>
          <p:grpSp>
            <p:nvGrpSpPr>
              <p:cNvPr id="13" name="กลุ่ม 12">
                <a:extLst>
                  <a:ext uri="{FF2B5EF4-FFF2-40B4-BE49-F238E27FC236}">
                    <a16:creationId xmlns:a16="http://schemas.microsoft.com/office/drawing/2014/main" id="{18D34EDE-B4E5-428B-8DE1-73AB43BE3F1E}"/>
                  </a:ext>
                </a:extLst>
              </p:cNvPr>
              <p:cNvGrpSpPr/>
              <p:nvPr/>
            </p:nvGrpSpPr>
            <p:grpSpPr>
              <a:xfrm>
                <a:off x="1311552" y="1411671"/>
                <a:ext cx="6520896" cy="513083"/>
                <a:chOff x="1114595" y="2217836"/>
                <a:chExt cx="6520896" cy="513083"/>
              </a:xfrm>
            </p:grpSpPr>
            <p:sp>
              <p:nvSpPr>
                <p:cNvPr id="12" name="สี่เหลี่ยมผืนผ้า: มุมมน 11">
                  <a:extLst>
                    <a:ext uri="{FF2B5EF4-FFF2-40B4-BE49-F238E27FC236}">
                      <a16:creationId xmlns:a16="http://schemas.microsoft.com/office/drawing/2014/main" id="{85E3D058-B588-48CA-A9F6-2ED3A651A52E}"/>
                    </a:ext>
                  </a:extLst>
                </p:cNvPr>
                <p:cNvSpPr/>
                <p:nvPr/>
              </p:nvSpPr>
              <p:spPr>
                <a:xfrm>
                  <a:off x="1159625" y="2253933"/>
                  <a:ext cx="6430819" cy="461665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11" name="รูปภาพ 10">
                  <a:extLst>
                    <a:ext uri="{FF2B5EF4-FFF2-40B4-BE49-F238E27FC236}">
                      <a16:creationId xmlns:a16="http://schemas.microsoft.com/office/drawing/2014/main" id="{95BBA118-2FEF-41A6-B9B5-42FA48599D7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rcRect t="94421"/>
                <a:stretch/>
              </p:blipFill>
              <p:spPr>
                <a:xfrm>
                  <a:off x="1114595" y="2217836"/>
                  <a:ext cx="6520896" cy="513083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8" name="กลุ่ม 17">
            <a:extLst>
              <a:ext uri="{FF2B5EF4-FFF2-40B4-BE49-F238E27FC236}">
                <a16:creationId xmlns:a16="http://schemas.microsoft.com/office/drawing/2014/main" id="{F6FA2460-BDBA-4385-A9B8-C034A6277511}"/>
              </a:ext>
            </a:extLst>
          </p:cNvPr>
          <p:cNvGrpSpPr/>
          <p:nvPr/>
        </p:nvGrpSpPr>
        <p:grpSpPr>
          <a:xfrm>
            <a:off x="1022465" y="408332"/>
            <a:ext cx="5812994" cy="3447950"/>
            <a:chOff x="1022465" y="433271"/>
            <a:chExt cx="5812994" cy="3447950"/>
          </a:xfrm>
        </p:grpSpPr>
        <p:grpSp>
          <p:nvGrpSpPr>
            <p:cNvPr id="3" name="กลุ่ม 2">
              <a:extLst>
                <a:ext uri="{FF2B5EF4-FFF2-40B4-BE49-F238E27FC236}">
                  <a16:creationId xmlns:a16="http://schemas.microsoft.com/office/drawing/2014/main" id="{66C396F8-FA4F-48EA-AFE1-F9BC6165E514}"/>
                </a:ext>
              </a:extLst>
            </p:cNvPr>
            <p:cNvGrpSpPr/>
            <p:nvPr/>
          </p:nvGrpSpPr>
          <p:grpSpPr>
            <a:xfrm>
              <a:off x="1022465" y="433271"/>
              <a:ext cx="5812994" cy="2872166"/>
              <a:chOff x="1325016" y="4054020"/>
              <a:chExt cx="5812994" cy="2872166"/>
            </a:xfrm>
          </p:grpSpPr>
          <p:sp>
            <p:nvSpPr>
              <p:cNvPr id="5" name="กล่องข้อความ 4">
                <a:extLst>
                  <a:ext uri="{FF2B5EF4-FFF2-40B4-BE49-F238E27FC236}">
                    <a16:creationId xmlns:a16="http://schemas.microsoft.com/office/drawing/2014/main" id="{7F45A7C1-FA61-4A3B-8CE6-F20BE7E59AC8}"/>
                  </a:ext>
                </a:extLst>
              </p:cNvPr>
              <p:cNvSpPr txBox="1"/>
              <p:nvPr/>
            </p:nvSpPr>
            <p:spPr>
              <a:xfrm>
                <a:off x="1325016" y="4054020"/>
                <a:ext cx="45720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th-TH" sz="2400" b="1" dirty="0">
                    <a:solidFill>
                      <a:srgbClr val="C00000"/>
                    </a:solidFill>
                    <a:latin typeface="Cordia New" panose="020B0304020202020204" pitchFamily="34" charset="-34"/>
                    <a:cs typeface="Cordia New" panose="020B0304020202020204" pitchFamily="34" charset="-34"/>
                  </a:rPr>
                  <a:t>ผลลัพธ์โปรแกรม</a:t>
                </a:r>
                <a:endParaRPr lang="en-US" sz="2400" b="1" dirty="0">
                  <a:solidFill>
                    <a:srgbClr val="C0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endParaRPr>
              </a:p>
            </p:txBody>
          </p:sp>
          <p:pic>
            <p:nvPicPr>
              <p:cNvPr id="6" name="รูปภาพ 5">
                <a:extLst>
                  <a:ext uri="{FF2B5EF4-FFF2-40B4-BE49-F238E27FC236}">
                    <a16:creationId xmlns:a16="http://schemas.microsoft.com/office/drawing/2014/main" id="{E45CC70E-B2D0-4250-AEF6-A87C094DAB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734888" y="4440868"/>
                <a:ext cx="4403122" cy="2485318"/>
              </a:xfrm>
              <a:prstGeom prst="rect">
                <a:avLst/>
              </a:prstGeom>
            </p:spPr>
          </p:pic>
        </p:grpSp>
        <p:sp>
          <p:nvSpPr>
            <p:cNvPr id="15" name="กล่องข้อความ 14">
              <a:extLst>
                <a:ext uri="{FF2B5EF4-FFF2-40B4-BE49-F238E27FC236}">
                  <a16:creationId xmlns:a16="http://schemas.microsoft.com/office/drawing/2014/main" id="{B8E1794D-8AEF-41AA-B7F8-CE348DD52ECD}"/>
                </a:ext>
              </a:extLst>
            </p:cNvPr>
            <p:cNvSpPr txBox="1"/>
            <p:nvPr/>
          </p:nvSpPr>
          <p:spPr>
            <a:xfrm>
              <a:off x="2620363" y="3419556"/>
              <a:ext cx="3953149" cy="46166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txBody>
            <a:bodyPr wrap="square">
              <a:spAutoFit/>
            </a:bodyPr>
            <a:lstStyle/>
            <a:p>
              <a:r>
                <a:rPr lang="th-TH" sz="2400" b="1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 รูปที่ 11.15 </a:t>
              </a:r>
              <a:r>
                <a:rPr lang="th-TH" sz="24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ผลลัพธ์โปรแกรมค่าคอมมิชชั่น </a:t>
              </a:r>
              <a:endParaRPr lang="en-US" sz="2400" dirty="0">
                <a:latin typeface="Cordia New" panose="020B0304020202020204" pitchFamily="34" charset="-34"/>
                <a:cs typeface="Cordia New" panose="020B0304020202020204" pitchFamily="34" charset="-34"/>
              </a:endParaRPr>
            </a:p>
          </p:txBody>
        </p:sp>
      </p:grpSp>
      <p:pic>
        <p:nvPicPr>
          <p:cNvPr id="17" name="รูปภาพ 16">
            <a:extLst>
              <a:ext uri="{FF2B5EF4-FFF2-40B4-BE49-F238E27FC236}">
                <a16:creationId xmlns:a16="http://schemas.microsoft.com/office/drawing/2014/main" id="{4CAAD65D-9DFF-4111-949F-BDC37DC3D95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606" y="5081532"/>
            <a:ext cx="8581509" cy="1518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007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/>
      </p:transition>
    </mc:Choice>
    <mc:Fallback xmlns="">
      <p:transition spd="slow">
        <p:spli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D1A5C24B-D05A-440E-8E3C-2DAC06F777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4388" y="25196"/>
            <a:ext cx="831370" cy="805816"/>
          </a:xfrm>
          <a:prstGeom prst="rect">
            <a:avLst/>
          </a:prstGeom>
        </p:spPr>
      </p:pic>
      <p:pic>
        <p:nvPicPr>
          <p:cNvPr id="2" name="รูปภาพ 1">
            <a:extLst>
              <a:ext uri="{FF2B5EF4-FFF2-40B4-BE49-F238E27FC236}">
                <a16:creationId xmlns:a16="http://schemas.microsoft.com/office/drawing/2014/main" id="{C7EA46DA-4E48-4912-80B8-D276AB4D39E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33488" b="57379"/>
          <a:stretch/>
        </p:blipFill>
        <p:spPr>
          <a:xfrm>
            <a:off x="863923" y="460097"/>
            <a:ext cx="7400466" cy="782354"/>
          </a:xfrm>
          <a:prstGeom prst="rect">
            <a:avLst/>
          </a:prstGeom>
        </p:spPr>
      </p:pic>
      <p:grpSp>
        <p:nvGrpSpPr>
          <p:cNvPr id="10" name="กลุ่ม 9">
            <a:extLst>
              <a:ext uri="{FF2B5EF4-FFF2-40B4-BE49-F238E27FC236}">
                <a16:creationId xmlns:a16="http://schemas.microsoft.com/office/drawing/2014/main" id="{5246D605-118E-42E0-92A8-682B0BC53F64}"/>
              </a:ext>
            </a:extLst>
          </p:cNvPr>
          <p:cNvGrpSpPr/>
          <p:nvPr/>
        </p:nvGrpSpPr>
        <p:grpSpPr>
          <a:xfrm>
            <a:off x="1241433" y="1456241"/>
            <a:ext cx="6661133" cy="4739280"/>
            <a:chOff x="1241433" y="1414676"/>
            <a:chExt cx="6661133" cy="4739280"/>
          </a:xfrm>
        </p:grpSpPr>
        <p:sp>
          <p:nvSpPr>
            <p:cNvPr id="5" name="กล่องข้อความ 4">
              <a:extLst>
                <a:ext uri="{FF2B5EF4-FFF2-40B4-BE49-F238E27FC236}">
                  <a16:creationId xmlns:a16="http://schemas.microsoft.com/office/drawing/2014/main" id="{A361AA21-86F8-4165-93FF-046D583448F5}"/>
                </a:ext>
              </a:extLst>
            </p:cNvPr>
            <p:cNvSpPr txBox="1"/>
            <p:nvPr/>
          </p:nvSpPr>
          <p:spPr>
            <a:xfrm>
              <a:off x="1283369" y="1414676"/>
              <a:ext cx="457200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th-TH" sz="2400" b="1" dirty="0">
                  <a:solidFill>
                    <a:srgbClr val="C0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ขั้นตอนที่ 1 </a:t>
              </a:r>
              <a:r>
                <a:rPr lang="th-TH" sz="2400" dirty="0">
                  <a:solidFill>
                    <a:srgbClr val="C0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เลือก </a:t>
              </a:r>
              <a:r>
                <a:rPr lang="en-US" sz="2400" dirty="0">
                  <a:solidFill>
                    <a:srgbClr val="C0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New Project </a:t>
              </a:r>
              <a:r>
                <a:rPr lang="th-TH" sz="2400" dirty="0">
                  <a:solidFill>
                    <a:srgbClr val="C0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ดังหมายเลข 1</a:t>
              </a:r>
              <a:endParaRPr lang="en-US" sz="2400" dirty="0">
                <a:solidFill>
                  <a:srgbClr val="C00000"/>
                </a:solidFill>
                <a:latin typeface="Cordia New" panose="020B0304020202020204" pitchFamily="34" charset="-34"/>
                <a:cs typeface="Cordia New" panose="020B0304020202020204" pitchFamily="34" charset="-34"/>
              </a:endParaRPr>
            </a:p>
          </p:txBody>
        </p:sp>
        <p:pic>
          <p:nvPicPr>
            <p:cNvPr id="6" name="รูปภาพ 5">
              <a:extLst>
                <a:ext uri="{FF2B5EF4-FFF2-40B4-BE49-F238E27FC236}">
                  <a16:creationId xmlns:a16="http://schemas.microsoft.com/office/drawing/2014/main" id="{762BF4BE-9530-4F4F-AE86-8E24B92007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759" t="49711" r="2536" b="5134"/>
            <a:stretch/>
          </p:blipFill>
          <p:spPr>
            <a:xfrm>
              <a:off x="1241433" y="1876341"/>
              <a:ext cx="6661133" cy="3676561"/>
            </a:xfrm>
            <a:prstGeom prst="rect">
              <a:avLst/>
            </a:prstGeom>
          </p:spPr>
        </p:pic>
        <p:sp>
          <p:nvSpPr>
            <p:cNvPr id="9" name="กล่องข้อความ 8">
              <a:extLst>
                <a:ext uri="{FF2B5EF4-FFF2-40B4-BE49-F238E27FC236}">
                  <a16:creationId xmlns:a16="http://schemas.microsoft.com/office/drawing/2014/main" id="{8C6454CB-8C16-4F55-B8B1-8E0105D9C4A2}"/>
                </a:ext>
              </a:extLst>
            </p:cNvPr>
            <p:cNvSpPr txBox="1"/>
            <p:nvPr/>
          </p:nvSpPr>
          <p:spPr>
            <a:xfrm>
              <a:off x="3117275" y="5692291"/>
              <a:ext cx="2892829" cy="461665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>
              <a:spAutoFit/>
            </a:bodyPr>
            <a:lstStyle/>
            <a:p>
              <a:r>
                <a:rPr lang="th-TH" sz="2400" b="1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 รูปที่ 11.1 </a:t>
              </a:r>
              <a:r>
                <a:rPr lang="th-TH" sz="24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เลือก </a:t>
              </a:r>
              <a:r>
                <a:rPr lang="en-US" sz="24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New Project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85976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/>
      </p:transition>
    </mc:Choice>
    <mc:Fallback xmlns="">
      <p:transition spd="slow">
        <p:spli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D1A5C24B-D05A-440E-8E3C-2DAC06F777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4388" y="25196"/>
            <a:ext cx="831370" cy="805816"/>
          </a:xfrm>
          <a:prstGeom prst="rect">
            <a:avLst/>
          </a:prstGeom>
        </p:spPr>
      </p:pic>
      <p:grpSp>
        <p:nvGrpSpPr>
          <p:cNvPr id="6" name="กลุ่ม 5">
            <a:extLst>
              <a:ext uri="{FF2B5EF4-FFF2-40B4-BE49-F238E27FC236}">
                <a16:creationId xmlns:a16="http://schemas.microsoft.com/office/drawing/2014/main" id="{0F8BBDCB-9633-4875-9F6A-734C26E3C932}"/>
              </a:ext>
            </a:extLst>
          </p:cNvPr>
          <p:cNvGrpSpPr/>
          <p:nvPr/>
        </p:nvGrpSpPr>
        <p:grpSpPr>
          <a:xfrm>
            <a:off x="1112895" y="922452"/>
            <a:ext cx="6918209" cy="5002498"/>
            <a:chOff x="1112895" y="731259"/>
            <a:chExt cx="6918209" cy="5002498"/>
          </a:xfrm>
        </p:grpSpPr>
        <p:pic>
          <p:nvPicPr>
            <p:cNvPr id="2" name="รูปภาพ 1">
              <a:extLst>
                <a:ext uri="{FF2B5EF4-FFF2-40B4-BE49-F238E27FC236}">
                  <a16:creationId xmlns:a16="http://schemas.microsoft.com/office/drawing/2014/main" id="{FCE820C4-B93B-4CBF-B6D4-DBD59858F4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282" t="7087" r="5173" b="52103"/>
            <a:stretch/>
          </p:blipFill>
          <p:spPr>
            <a:xfrm>
              <a:off x="1112895" y="731259"/>
              <a:ext cx="6918209" cy="4489133"/>
            </a:xfrm>
            <a:prstGeom prst="rect">
              <a:avLst/>
            </a:prstGeom>
          </p:spPr>
        </p:pic>
        <p:sp>
          <p:nvSpPr>
            <p:cNvPr id="5" name="กล่องข้อความ 4">
              <a:extLst>
                <a:ext uri="{FF2B5EF4-FFF2-40B4-BE49-F238E27FC236}">
                  <a16:creationId xmlns:a16="http://schemas.microsoft.com/office/drawing/2014/main" id="{39ADCBBB-C4CA-4A7E-8DCF-46A6BE410D66}"/>
                </a:ext>
              </a:extLst>
            </p:cNvPr>
            <p:cNvSpPr txBox="1"/>
            <p:nvPr/>
          </p:nvSpPr>
          <p:spPr>
            <a:xfrm>
              <a:off x="2053243" y="5333647"/>
              <a:ext cx="5037513" cy="40011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>
              <a:spAutoFit/>
            </a:bodyPr>
            <a:lstStyle/>
            <a:p>
              <a:r>
                <a:rPr lang="th-TH" sz="2000" b="1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 รูปที่ 11.2 </a:t>
              </a:r>
              <a:r>
                <a:rPr lang="th-TH" sz="20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เลือก </a:t>
              </a:r>
              <a:r>
                <a:rPr lang="en-US" sz="20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Windows Forms Application </a:t>
              </a:r>
              <a:r>
                <a:rPr lang="th-TH" sz="20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ดังหมายเลข 2 กด </a:t>
              </a:r>
              <a:r>
                <a:rPr lang="en-US" sz="20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ok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66302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/>
      </p:transition>
    </mc:Choice>
    <mc:Fallback xmlns="">
      <p:transition spd="slow">
        <p:spli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D1A5C24B-D05A-440E-8E3C-2DAC06F777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4388" y="25196"/>
            <a:ext cx="831370" cy="805816"/>
          </a:xfrm>
          <a:prstGeom prst="rect">
            <a:avLst/>
          </a:prstGeom>
        </p:spPr>
      </p:pic>
      <p:grpSp>
        <p:nvGrpSpPr>
          <p:cNvPr id="6" name="กลุ่ม 5">
            <a:extLst>
              <a:ext uri="{FF2B5EF4-FFF2-40B4-BE49-F238E27FC236}">
                <a16:creationId xmlns:a16="http://schemas.microsoft.com/office/drawing/2014/main" id="{4B70E8C9-5060-4266-852A-40113E5499A3}"/>
              </a:ext>
            </a:extLst>
          </p:cNvPr>
          <p:cNvGrpSpPr/>
          <p:nvPr/>
        </p:nvGrpSpPr>
        <p:grpSpPr>
          <a:xfrm>
            <a:off x="1157297" y="922453"/>
            <a:ext cx="6829406" cy="4988099"/>
            <a:chOff x="1157297" y="727132"/>
            <a:chExt cx="6829406" cy="4988099"/>
          </a:xfrm>
        </p:grpSpPr>
        <p:pic>
          <p:nvPicPr>
            <p:cNvPr id="3" name="รูปภาพ 2">
              <a:extLst>
                <a:ext uri="{FF2B5EF4-FFF2-40B4-BE49-F238E27FC236}">
                  <a16:creationId xmlns:a16="http://schemas.microsoft.com/office/drawing/2014/main" id="{37703870-CCC5-447D-86B3-B0E8F6CC74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285" t="54512" r="5005" b="4798"/>
            <a:stretch/>
          </p:blipFill>
          <p:spPr>
            <a:xfrm>
              <a:off x="1157297" y="727132"/>
              <a:ext cx="6829406" cy="4410133"/>
            </a:xfrm>
            <a:prstGeom prst="rect">
              <a:avLst/>
            </a:prstGeom>
          </p:spPr>
        </p:pic>
        <p:sp>
          <p:nvSpPr>
            <p:cNvPr id="5" name="กล่องข้อความ 4">
              <a:extLst>
                <a:ext uri="{FF2B5EF4-FFF2-40B4-BE49-F238E27FC236}">
                  <a16:creationId xmlns:a16="http://schemas.microsoft.com/office/drawing/2014/main" id="{7138D959-3ED9-42EE-9DED-6481BDBC6628}"/>
                </a:ext>
              </a:extLst>
            </p:cNvPr>
            <p:cNvSpPr txBox="1"/>
            <p:nvPr/>
          </p:nvSpPr>
          <p:spPr>
            <a:xfrm>
              <a:off x="2759826" y="5253566"/>
              <a:ext cx="3624348" cy="461665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>
              <a:spAutoFit/>
            </a:bodyPr>
            <a:lstStyle/>
            <a:p>
              <a:r>
                <a:rPr lang="th-TH" sz="2400" b="1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 รูปที่ 11.3 </a:t>
              </a:r>
              <a:r>
                <a:rPr lang="th-TH" sz="24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หน้าจอพร้อมเขียนโปรแกรม</a:t>
              </a:r>
              <a:endParaRPr lang="en-US" sz="2400" dirty="0">
                <a:latin typeface="Cordia New" panose="020B0304020202020204" pitchFamily="34" charset="-34"/>
                <a:cs typeface="Cordia New" panose="020B0304020202020204" pitchFamily="34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96501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/>
      </p:transition>
    </mc:Choice>
    <mc:Fallback xmlns="">
      <p:transition spd="slow">
        <p:spli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D1A5C24B-D05A-440E-8E3C-2DAC06F777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4388" y="25196"/>
            <a:ext cx="831370" cy="805816"/>
          </a:xfrm>
          <a:prstGeom prst="rect">
            <a:avLst/>
          </a:prstGeom>
        </p:spPr>
      </p:pic>
      <p:grpSp>
        <p:nvGrpSpPr>
          <p:cNvPr id="8" name="กลุ่ม 7">
            <a:extLst>
              <a:ext uri="{FF2B5EF4-FFF2-40B4-BE49-F238E27FC236}">
                <a16:creationId xmlns:a16="http://schemas.microsoft.com/office/drawing/2014/main" id="{C0854EE6-D91E-48F9-865A-A8FB13A671FC}"/>
              </a:ext>
            </a:extLst>
          </p:cNvPr>
          <p:cNvGrpSpPr/>
          <p:nvPr/>
        </p:nvGrpSpPr>
        <p:grpSpPr>
          <a:xfrm>
            <a:off x="-191192" y="638696"/>
            <a:ext cx="9144000" cy="6095999"/>
            <a:chOff x="-191192" y="538943"/>
            <a:chExt cx="9144000" cy="6095999"/>
          </a:xfrm>
        </p:grpSpPr>
        <p:pic>
          <p:nvPicPr>
            <p:cNvPr id="7" name="รูปภาพ 6">
              <a:extLst>
                <a:ext uri="{FF2B5EF4-FFF2-40B4-BE49-F238E27FC236}">
                  <a16:creationId xmlns:a16="http://schemas.microsoft.com/office/drawing/2014/main" id="{8487BDBB-EC12-4C72-874A-317C8824F6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91192" y="538943"/>
              <a:ext cx="9144000" cy="6095999"/>
            </a:xfrm>
            <a:prstGeom prst="rect">
              <a:avLst/>
            </a:prstGeom>
          </p:spPr>
        </p:pic>
        <p:sp>
          <p:nvSpPr>
            <p:cNvPr id="5" name="กล่องข้อความ 4">
              <a:extLst>
                <a:ext uri="{FF2B5EF4-FFF2-40B4-BE49-F238E27FC236}">
                  <a16:creationId xmlns:a16="http://schemas.microsoft.com/office/drawing/2014/main" id="{807013AA-9066-4D20-8342-B27A2704534F}"/>
                </a:ext>
              </a:extLst>
            </p:cNvPr>
            <p:cNvSpPr txBox="1"/>
            <p:nvPr/>
          </p:nvSpPr>
          <p:spPr>
            <a:xfrm>
              <a:off x="2761364" y="896817"/>
              <a:ext cx="5110789" cy="34163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th-TH" sz="2400" dirty="0">
                  <a:solidFill>
                    <a:schemeClr val="bg1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       หน้าต่าง </a:t>
              </a:r>
              <a:r>
                <a:rPr lang="en-US" sz="2400" dirty="0">
                  <a:solidFill>
                    <a:schemeClr val="bg1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Form Designer Form Designer </a:t>
              </a:r>
              <a:r>
                <a:rPr lang="th-TH" sz="2400" dirty="0">
                  <a:solidFill>
                    <a:schemeClr val="bg1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เป็นหน้าต่างที่ใช้สำหรับการออกแบบหน้าต่างหรือหน้าตาของแอปพลิเคชัน โดยการลากคอนโทรลต่างจาก </a:t>
              </a:r>
              <a:r>
                <a:rPr lang="en-US" sz="2400" dirty="0">
                  <a:solidFill>
                    <a:schemeClr val="bg1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Toolbox </a:t>
              </a:r>
              <a:r>
                <a:rPr lang="th-TH" sz="2400" dirty="0">
                  <a:solidFill>
                    <a:schemeClr val="bg1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มาวางบน </a:t>
              </a:r>
              <a:r>
                <a:rPr lang="en-US" sz="2400" dirty="0">
                  <a:solidFill>
                    <a:schemeClr val="bg1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Form</a:t>
              </a:r>
            </a:p>
            <a:p>
              <a:r>
                <a:rPr lang="th-TH" sz="2400" dirty="0">
                  <a:solidFill>
                    <a:schemeClr val="bg1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       </a:t>
              </a:r>
              <a:r>
                <a:rPr lang="th-TH" sz="2400" b="1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ปุ่มกด (</a:t>
              </a:r>
              <a:r>
                <a:rPr lang="en-US" sz="2400" b="1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Button) </a:t>
              </a:r>
              <a:r>
                <a:rPr lang="th-TH" sz="2400" dirty="0">
                  <a:solidFill>
                    <a:schemeClr val="bg1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ใช้สำหรับคลิกเพื่อเลือกการทำงานบางอย่าง</a:t>
              </a:r>
            </a:p>
            <a:p>
              <a:r>
                <a:rPr lang="th-TH" sz="2400" dirty="0">
                  <a:solidFill>
                    <a:schemeClr val="bg1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       </a:t>
              </a:r>
              <a:r>
                <a:rPr lang="th-TH" sz="2400" b="1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ลาเบล (</a:t>
              </a:r>
              <a:r>
                <a:rPr lang="en-US" sz="2400" b="1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Label) </a:t>
              </a:r>
              <a:r>
                <a:rPr lang="th-TH" sz="2400" dirty="0">
                  <a:solidFill>
                    <a:schemeClr val="bg1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ใช้สำหรับแสดงข้อความ</a:t>
              </a:r>
            </a:p>
            <a:p>
              <a:r>
                <a:rPr lang="th-TH" sz="2400" b="1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      </a:t>
              </a:r>
              <a:r>
                <a:rPr lang="th-TH" sz="2400" b="1" dirty="0" err="1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พิก</a:t>
              </a:r>
              <a:r>
                <a:rPr lang="th-TH" sz="2400" b="1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เจอร</a:t>
              </a:r>
              <a:r>
                <a:rPr lang="th-TH" sz="2400" b="1" dirty="0" err="1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์บ็</a:t>
              </a:r>
              <a:r>
                <a:rPr lang="th-TH" sz="2400" b="1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อก</a:t>
              </a:r>
              <a:r>
                <a:rPr lang="th-TH" sz="2400" b="1" dirty="0" err="1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ซ์</a:t>
              </a:r>
              <a:r>
                <a:rPr lang="th-TH" sz="2400" b="1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 (</a:t>
              </a:r>
              <a:r>
                <a:rPr lang="en-US" sz="2400" b="1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Picture box) </a:t>
              </a:r>
              <a:r>
                <a:rPr lang="th-TH" sz="2400" dirty="0">
                  <a:solidFill>
                    <a:schemeClr val="bg1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ใช้สำหรับแสดงภาพ</a:t>
              </a:r>
            </a:p>
            <a:p>
              <a:r>
                <a:rPr lang="th-TH" sz="24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       </a:t>
              </a:r>
              <a:r>
                <a:rPr lang="th-TH" sz="2400" b="1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เท็กซ์</a:t>
              </a:r>
              <a:r>
                <a:rPr lang="th-TH" sz="2400" b="1" dirty="0" err="1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บ็</a:t>
              </a:r>
              <a:r>
                <a:rPr lang="th-TH" sz="2400" b="1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อก</a:t>
              </a:r>
              <a:r>
                <a:rPr lang="th-TH" sz="2400" b="1" dirty="0" err="1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ซ์</a:t>
              </a:r>
              <a:r>
                <a:rPr lang="th-TH" sz="2400" b="1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 (</a:t>
              </a:r>
              <a:r>
                <a:rPr lang="en-US" sz="2400" b="1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Text box) </a:t>
              </a:r>
              <a:r>
                <a:rPr lang="th-TH" sz="2400" dirty="0">
                  <a:solidFill>
                    <a:schemeClr val="bg1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ใช้สำหรับรับ/แสดงข้อมูลจากคีย์บอร์ด</a:t>
              </a:r>
              <a:endParaRPr lang="en-US" sz="2400" dirty="0">
                <a:solidFill>
                  <a:schemeClr val="bg1"/>
                </a:solidFill>
                <a:latin typeface="Cordia New" panose="020B0304020202020204" pitchFamily="34" charset="-34"/>
                <a:cs typeface="Cordia New" panose="020B0304020202020204" pitchFamily="34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15816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/>
      </p:transition>
    </mc:Choice>
    <mc:Fallback xmlns="">
      <p:transition spd="slow">
        <p:spli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D1A5C24B-D05A-440E-8E3C-2DAC06F777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4388" y="25196"/>
            <a:ext cx="831370" cy="805816"/>
          </a:xfrm>
          <a:prstGeom prst="rect">
            <a:avLst/>
          </a:prstGeom>
        </p:spPr>
      </p:pic>
      <p:pic>
        <p:nvPicPr>
          <p:cNvPr id="2" name="รูปภาพ 1">
            <a:extLst>
              <a:ext uri="{FF2B5EF4-FFF2-40B4-BE49-F238E27FC236}">
                <a16:creationId xmlns:a16="http://schemas.microsoft.com/office/drawing/2014/main" id="{3C2F5E67-7ADC-4FBF-9382-4240E775E28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36295" b="53268"/>
          <a:stretch/>
        </p:blipFill>
        <p:spPr>
          <a:xfrm>
            <a:off x="879612" y="507084"/>
            <a:ext cx="7384776" cy="830736"/>
          </a:xfrm>
          <a:prstGeom prst="rect">
            <a:avLst/>
          </a:prstGeom>
        </p:spPr>
      </p:pic>
      <p:grpSp>
        <p:nvGrpSpPr>
          <p:cNvPr id="7" name="กลุ่ม 6">
            <a:extLst>
              <a:ext uri="{FF2B5EF4-FFF2-40B4-BE49-F238E27FC236}">
                <a16:creationId xmlns:a16="http://schemas.microsoft.com/office/drawing/2014/main" id="{159931C0-560B-4DF6-8CA5-662C6A073928}"/>
              </a:ext>
            </a:extLst>
          </p:cNvPr>
          <p:cNvGrpSpPr/>
          <p:nvPr/>
        </p:nvGrpSpPr>
        <p:grpSpPr>
          <a:xfrm>
            <a:off x="1112082" y="1570324"/>
            <a:ext cx="6919835" cy="4197807"/>
            <a:chOff x="1112082" y="1570324"/>
            <a:chExt cx="6919835" cy="4197807"/>
          </a:xfrm>
        </p:grpSpPr>
        <p:pic>
          <p:nvPicPr>
            <p:cNvPr id="3" name="รูปภาพ 2">
              <a:extLst>
                <a:ext uri="{FF2B5EF4-FFF2-40B4-BE49-F238E27FC236}">
                  <a16:creationId xmlns:a16="http://schemas.microsoft.com/office/drawing/2014/main" id="{11A7BF1F-DB75-4F73-856E-557BF59605D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108" t="47353" r="1776" b="5731"/>
            <a:stretch/>
          </p:blipFill>
          <p:spPr>
            <a:xfrm>
              <a:off x="1112082" y="1570324"/>
              <a:ext cx="6919835" cy="3640556"/>
            </a:xfrm>
            <a:prstGeom prst="rect">
              <a:avLst/>
            </a:prstGeom>
          </p:spPr>
        </p:pic>
        <p:sp>
          <p:nvSpPr>
            <p:cNvPr id="6" name="กล่องข้อความ 5">
              <a:extLst>
                <a:ext uri="{FF2B5EF4-FFF2-40B4-BE49-F238E27FC236}">
                  <a16:creationId xmlns:a16="http://schemas.microsoft.com/office/drawing/2014/main" id="{6604F7E5-474D-4603-997A-49A46BB3DCF4}"/>
                </a:ext>
              </a:extLst>
            </p:cNvPr>
            <p:cNvSpPr txBox="1"/>
            <p:nvPr/>
          </p:nvSpPr>
          <p:spPr>
            <a:xfrm>
              <a:off x="2427316" y="5368021"/>
              <a:ext cx="4289368" cy="40011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txBody>
            <a:bodyPr wrap="square">
              <a:spAutoFit/>
            </a:bodyPr>
            <a:lstStyle/>
            <a:p>
              <a:r>
                <a:rPr lang="th-TH" sz="2000" b="1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 รูปที่ 11.4 </a:t>
              </a:r>
              <a:r>
                <a:rPr lang="th-TH" sz="20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ตัวอย่างหน้าต่างโปรแกรมพื้นที่สี่เหลี่ยมผืนผ้า</a:t>
              </a:r>
              <a:endParaRPr lang="en-US" sz="2000" dirty="0">
                <a:latin typeface="Cordia New" panose="020B0304020202020204" pitchFamily="34" charset="-34"/>
                <a:cs typeface="Cordia New" panose="020B0304020202020204" pitchFamily="34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87645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/>
      </p:transition>
    </mc:Choice>
    <mc:Fallback xmlns="">
      <p:transition spd="slow">
        <p:spli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D1A5C24B-D05A-440E-8E3C-2DAC06F777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4388" y="25196"/>
            <a:ext cx="831370" cy="805816"/>
          </a:xfrm>
          <a:prstGeom prst="rect">
            <a:avLst/>
          </a:prstGeom>
        </p:spPr>
      </p:pic>
      <p:grpSp>
        <p:nvGrpSpPr>
          <p:cNvPr id="8" name="กลุ่ม 7">
            <a:extLst>
              <a:ext uri="{FF2B5EF4-FFF2-40B4-BE49-F238E27FC236}">
                <a16:creationId xmlns:a16="http://schemas.microsoft.com/office/drawing/2014/main" id="{9558B28F-3012-4949-A06F-DEDD72952025}"/>
              </a:ext>
            </a:extLst>
          </p:cNvPr>
          <p:cNvGrpSpPr/>
          <p:nvPr/>
        </p:nvGrpSpPr>
        <p:grpSpPr>
          <a:xfrm>
            <a:off x="1358445" y="1364428"/>
            <a:ext cx="6427109" cy="4129143"/>
            <a:chOff x="1449893" y="682450"/>
            <a:chExt cx="6427109" cy="4129143"/>
          </a:xfrm>
        </p:grpSpPr>
        <p:pic>
          <p:nvPicPr>
            <p:cNvPr id="5" name="รูปภาพ 4">
              <a:extLst>
                <a:ext uri="{FF2B5EF4-FFF2-40B4-BE49-F238E27FC236}">
                  <a16:creationId xmlns:a16="http://schemas.microsoft.com/office/drawing/2014/main" id="{77D79F78-9C6F-4438-8A1A-DC9A4F1FE7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527" t="6672" r="2133" b="57333"/>
            <a:stretch/>
          </p:blipFill>
          <p:spPr>
            <a:xfrm>
              <a:off x="1449893" y="682450"/>
              <a:ext cx="6427109" cy="3473913"/>
            </a:xfrm>
            <a:prstGeom prst="rect">
              <a:avLst/>
            </a:prstGeom>
          </p:spPr>
        </p:pic>
        <p:sp>
          <p:nvSpPr>
            <p:cNvPr id="7" name="กล่องข้อความ 6">
              <a:extLst>
                <a:ext uri="{FF2B5EF4-FFF2-40B4-BE49-F238E27FC236}">
                  <a16:creationId xmlns:a16="http://schemas.microsoft.com/office/drawing/2014/main" id="{2E9DB778-CAAC-4E78-BC04-D76AB0B9F3DC}"/>
                </a:ext>
              </a:extLst>
            </p:cNvPr>
            <p:cNvSpPr txBox="1"/>
            <p:nvPr/>
          </p:nvSpPr>
          <p:spPr>
            <a:xfrm>
              <a:off x="2335880" y="4349928"/>
              <a:ext cx="4472240" cy="46166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txBody>
            <a:bodyPr wrap="square">
              <a:spAutoFit/>
            </a:bodyPr>
            <a:lstStyle/>
            <a:p>
              <a:r>
                <a:rPr lang="th-TH" sz="2400" b="1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 รูปที่ 11.5 </a:t>
              </a:r>
              <a:r>
                <a:rPr lang="th-TH" sz="24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การตั้งค่าโปรแกรมพื้นที่สี่เหลี่ยมผืนผ้า </a:t>
              </a:r>
              <a:endParaRPr lang="en-US" sz="2400" dirty="0">
                <a:latin typeface="Cordia New" panose="020B0304020202020204" pitchFamily="34" charset="-34"/>
                <a:cs typeface="Cordia New" panose="020B0304020202020204" pitchFamily="34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03998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/>
      </p:transition>
    </mc:Choice>
    <mc:Fallback xmlns="">
      <p:transition spd="slow">
        <p:spli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D1A5C24B-D05A-440E-8E3C-2DAC06F777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4388" y="25196"/>
            <a:ext cx="831370" cy="805816"/>
          </a:xfrm>
          <a:prstGeom prst="rect">
            <a:avLst/>
          </a:prstGeom>
        </p:spPr>
      </p:pic>
      <p:grpSp>
        <p:nvGrpSpPr>
          <p:cNvPr id="6" name="กลุ่ม 5">
            <a:extLst>
              <a:ext uri="{FF2B5EF4-FFF2-40B4-BE49-F238E27FC236}">
                <a16:creationId xmlns:a16="http://schemas.microsoft.com/office/drawing/2014/main" id="{F081D1D3-205F-42AA-9AFE-B756BF5421C4}"/>
              </a:ext>
            </a:extLst>
          </p:cNvPr>
          <p:cNvGrpSpPr/>
          <p:nvPr/>
        </p:nvGrpSpPr>
        <p:grpSpPr>
          <a:xfrm>
            <a:off x="1072836" y="1155903"/>
            <a:ext cx="7024307" cy="4353957"/>
            <a:chOff x="1180902" y="1147590"/>
            <a:chExt cx="7024307" cy="4353957"/>
          </a:xfrm>
        </p:grpSpPr>
        <p:pic>
          <p:nvPicPr>
            <p:cNvPr id="2" name="รูปภาพ 1">
              <a:extLst>
                <a:ext uri="{FF2B5EF4-FFF2-40B4-BE49-F238E27FC236}">
                  <a16:creationId xmlns:a16="http://schemas.microsoft.com/office/drawing/2014/main" id="{5850FD14-8019-4C06-8459-F07AD78D7D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060" t="49086" r="2022" b="15306"/>
            <a:stretch/>
          </p:blipFill>
          <p:spPr>
            <a:xfrm>
              <a:off x="1180902" y="1147590"/>
              <a:ext cx="7024307" cy="3733368"/>
            </a:xfrm>
            <a:prstGeom prst="rect">
              <a:avLst/>
            </a:prstGeom>
          </p:spPr>
        </p:pic>
        <p:sp>
          <p:nvSpPr>
            <p:cNvPr id="5" name="กล่องข้อความ 4">
              <a:extLst>
                <a:ext uri="{FF2B5EF4-FFF2-40B4-BE49-F238E27FC236}">
                  <a16:creationId xmlns:a16="http://schemas.microsoft.com/office/drawing/2014/main" id="{E77119D4-3DEA-465F-B8CF-D691663DC50D}"/>
                </a:ext>
              </a:extLst>
            </p:cNvPr>
            <p:cNvSpPr txBox="1"/>
            <p:nvPr/>
          </p:nvSpPr>
          <p:spPr>
            <a:xfrm>
              <a:off x="2082339" y="5039882"/>
              <a:ext cx="5178830" cy="46166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txBody>
            <a:bodyPr wrap="square">
              <a:spAutoFit/>
            </a:bodyPr>
            <a:lstStyle/>
            <a:p>
              <a:r>
                <a:rPr lang="th-TH" sz="2400" b="1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 รูปที่ 11.6 </a:t>
              </a:r>
              <a:r>
                <a:rPr lang="th-TH" sz="24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หน้าต่างการตั้งค่าโปรแกรมพื้นที่สี่เหลี่ยมผืนผ้า</a:t>
              </a:r>
              <a:endParaRPr lang="en-US" sz="2400" dirty="0">
                <a:latin typeface="Cordia New" panose="020B0304020202020204" pitchFamily="34" charset="-34"/>
                <a:cs typeface="Cordia New" panose="020B0304020202020204" pitchFamily="34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87093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/>
      </p:transition>
    </mc:Choice>
    <mc:Fallback xmlns="">
      <p:transition spd="slow">
        <p:spli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ธีม7">
  <a:themeElements>
    <a:clrScheme name="ธีมของ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ธีมของ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ธีมของ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ธีม7" id="{B37DBACE-3C59-4997-8BE6-7C223365BD2B}" vid="{5BD68955-E5AA-46BC-97A0-0A50B314A16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ธีม7</Template>
  <TotalTime>258</TotalTime>
  <Words>849</Words>
  <Application>Microsoft Office PowerPoint</Application>
  <PresentationFormat>On-screen Show (4:3)</PresentationFormat>
  <Paragraphs>92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Calibri</vt:lpstr>
      <vt:lpstr>Calibri Light</vt:lpstr>
      <vt:lpstr>Cordia New</vt:lpstr>
      <vt:lpstr>ธีม7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งานนำเสนอ PowerPoint</dc:title>
  <dc:creator>Song _Fullmoon</dc:creator>
  <cp:lastModifiedBy>Thianchai dejdee</cp:lastModifiedBy>
  <cp:revision>3</cp:revision>
  <dcterms:created xsi:type="dcterms:W3CDTF">2022-01-22T03:06:38Z</dcterms:created>
  <dcterms:modified xsi:type="dcterms:W3CDTF">2025-07-29T03:24:40Z</dcterms:modified>
</cp:coreProperties>
</file>